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6" autoAdjust="0"/>
    <p:restoredTop sz="94660"/>
  </p:normalViewPr>
  <p:slideViewPr>
    <p:cSldViewPr snapToGrid="0">
      <p:cViewPr>
        <p:scale>
          <a:sx n="56" d="100"/>
          <a:sy n="56" d="100"/>
        </p:scale>
        <p:origin x="1365" y="5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45610A-17B4-4656-93CF-E1D9982860F7}"/>
              </a:ext>
            </a:extLst>
          </p:cNvPr>
          <p:cNvSpPr>
            <a:spLocks noGrp="1"/>
          </p:cNvSpPr>
          <p:nvPr>
            <p:ph type="ctrTitle"/>
          </p:nvPr>
        </p:nvSpPr>
        <p:spPr>
          <a:xfrm>
            <a:off x="640080" y="1371599"/>
            <a:ext cx="6675120" cy="2951825"/>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51C80B-DFD6-415B-BA5B-E56E510CD12B}"/>
              </a:ext>
            </a:extLst>
          </p:cNvPr>
          <p:cNvSpPr>
            <a:spLocks noGrp="1"/>
          </p:cNvSpPr>
          <p:nvPr>
            <p:ph type="subTitle" idx="1"/>
          </p:nvPr>
        </p:nvSpPr>
        <p:spPr>
          <a:xfrm>
            <a:off x="640080" y="4584879"/>
            <a:ext cx="6675120" cy="1287887"/>
          </a:xfrm>
        </p:spPr>
        <p:txBody>
          <a:bodyPr anchor="b">
            <a:normAutofit/>
          </a:bodyPr>
          <a:lstStyle>
            <a:lvl1pPr marL="0" indent="0" algn="l">
              <a:lnSpc>
                <a:spcPct val="13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7A2065B-06FF-4991-9F8A-4BE25457B479}"/>
              </a:ext>
            </a:extLst>
          </p:cNvPr>
          <p:cNvSpPr>
            <a:spLocks noGrp="1"/>
          </p:cNvSpPr>
          <p:nvPr>
            <p:ph type="dt" sz="half" idx="10"/>
          </p:nvPr>
        </p:nvSpPr>
        <p:spPr/>
        <p:txBody>
          <a:bodyPr/>
          <a:lstStyle/>
          <a:p>
            <a:fld id="{6444479B-705B-4489-957E-7E8A228BDFA0}" type="datetime1">
              <a:rPr lang="en-US" smtClean="0"/>
              <a:t>11/7/2025</a:t>
            </a:fld>
            <a:endParaRPr lang="en-US"/>
          </a:p>
        </p:txBody>
      </p:sp>
      <p:sp>
        <p:nvSpPr>
          <p:cNvPr id="5" name="Footer Placeholder 4">
            <a:extLst>
              <a:ext uri="{FF2B5EF4-FFF2-40B4-BE49-F238E27FC236}">
                <a16:creationId xmlns:a16="http://schemas.microsoft.com/office/drawing/2014/main" id="{B20DF2FA-C604-45D8-A633-11D3742EC14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2EE5DA9-2D04-4850-AB9F-BD353816504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4108299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E4BB7-3F30-4C31-9BB2-8EC24FC0A1D6}"/>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ECF4134-70F5-4EE6-88BE-49D129630C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19EABC7-C044-44DE-B303-55A0581DA1E8}"/>
              </a:ext>
            </a:extLst>
          </p:cNvPr>
          <p:cNvSpPr>
            <a:spLocks noGrp="1"/>
          </p:cNvSpPr>
          <p:nvPr>
            <p:ph type="dt" sz="half" idx="10"/>
          </p:nvPr>
        </p:nvSpPr>
        <p:spPr/>
        <p:txBody>
          <a:bodyPr/>
          <a:lstStyle/>
          <a:p>
            <a:fld id="{C07B66AD-7C08-490A-ADA4-B47E10FB2407}" type="datetime1">
              <a:rPr lang="en-US" smtClean="0"/>
              <a:t>11/7/2025</a:t>
            </a:fld>
            <a:endParaRPr lang="en-US"/>
          </a:p>
        </p:txBody>
      </p:sp>
      <p:sp>
        <p:nvSpPr>
          <p:cNvPr id="5" name="Footer Placeholder 4">
            <a:extLst>
              <a:ext uri="{FF2B5EF4-FFF2-40B4-BE49-F238E27FC236}">
                <a16:creationId xmlns:a16="http://schemas.microsoft.com/office/drawing/2014/main" id="{4D4A63E1-5BC5-402E-9916-BAB84BCF0BB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A2EF915-AF64-4ECC-8B1A-B7E6A89B7917}"/>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777689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CB3635-47E1-90D8-B693-DA85A66B3831}"/>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a:extLst>
              <a:ext uri="{FF2B5EF4-FFF2-40B4-BE49-F238E27FC236}">
                <a16:creationId xmlns:a16="http://schemas.microsoft.com/office/drawing/2014/main" id="{6EB09414-2AA1-4D8E-A00A-C092FBC92D91}"/>
              </a:ext>
            </a:extLst>
          </p:cNvPr>
          <p:cNvSpPr>
            <a:spLocks noGrp="1"/>
          </p:cNvSpPr>
          <p:nvPr>
            <p:ph type="title" orient="vert"/>
          </p:nvPr>
        </p:nvSpPr>
        <p:spPr>
          <a:xfrm>
            <a:off x="9209219" y="640079"/>
            <a:ext cx="1811773" cy="5536884"/>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42C3A78-37C5-46D0-9DF4-CB78AF883C2C}"/>
              </a:ext>
            </a:extLst>
          </p:cNvPr>
          <p:cNvSpPr>
            <a:spLocks noGrp="1"/>
          </p:cNvSpPr>
          <p:nvPr>
            <p:ph type="body" orient="vert" idx="1"/>
          </p:nvPr>
        </p:nvSpPr>
        <p:spPr>
          <a:xfrm>
            <a:off x="640080" y="640080"/>
            <a:ext cx="8412422" cy="553688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D8705E-925D-4F57-8268-107CE3CF4C45}"/>
              </a:ext>
            </a:extLst>
          </p:cNvPr>
          <p:cNvSpPr>
            <a:spLocks noGrp="1"/>
          </p:cNvSpPr>
          <p:nvPr>
            <p:ph type="dt" sz="half" idx="10"/>
          </p:nvPr>
        </p:nvSpPr>
        <p:spPr/>
        <p:txBody>
          <a:bodyPr/>
          <a:lstStyle/>
          <a:p>
            <a:fld id="{05B95027-4255-49E7-9841-CD21BCC99996}" type="datetime1">
              <a:rPr lang="en-US" smtClean="0"/>
              <a:t>11/7/2025</a:t>
            </a:fld>
            <a:endParaRPr lang="en-US"/>
          </a:p>
        </p:txBody>
      </p:sp>
      <p:sp>
        <p:nvSpPr>
          <p:cNvPr id="5" name="Footer Placeholder 4">
            <a:extLst>
              <a:ext uri="{FF2B5EF4-FFF2-40B4-BE49-F238E27FC236}">
                <a16:creationId xmlns:a16="http://schemas.microsoft.com/office/drawing/2014/main" id="{50FE207E-070D-4EC8-A44C-21F1815FDA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15D01D1-C266-4161-A820-C084B980131C}"/>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3230604F-219C-2DEE-830E-27274CC2FE19}"/>
              </a:ext>
              <a:ext uri="{C183D7F6-B498-43B3-948B-1728B52AA6E4}">
                <adec:decorative xmlns:adec="http://schemas.microsoft.com/office/drawing/2017/decorative" val="1"/>
              </a:ext>
            </a:extLst>
          </p:cNvPr>
          <p:cNvCxnSpPr>
            <a:cxnSpLocks/>
          </p:cNvCxnSpPr>
          <p:nvPr/>
        </p:nvCxnSpPr>
        <p:spPr>
          <a:xfrm rot="5400000">
            <a:off x="10872154" y="1192438"/>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318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8B246-6A68-46BE-9DBD-614FA8CF4E2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3E47706-8D18-4093-A7C1-F30D7543C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C7C8FC-AAEA-4AB6-9DB5-2503F58F0E69}"/>
              </a:ext>
            </a:extLst>
          </p:cNvPr>
          <p:cNvSpPr>
            <a:spLocks noGrp="1"/>
          </p:cNvSpPr>
          <p:nvPr>
            <p:ph type="dt" sz="half" idx="10"/>
          </p:nvPr>
        </p:nvSpPr>
        <p:spPr/>
        <p:txBody>
          <a:bodyPr/>
          <a:lstStyle/>
          <a:p>
            <a:fld id="{9F89F774-3FA6-43B8-9241-99959C8FD463}" type="datetime1">
              <a:rPr lang="en-US" smtClean="0"/>
              <a:t>11/7/2025</a:t>
            </a:fld>
            <a:endParaRPr lang="en-US"/>
          </a:p>
        </p:txBody>
      </p:sp>
      <p:sp>
        <p:nvSpPr>
          <p:cNvPr id="5" name="Footer Placeholder 4">
            <a:extLst>
              <a:ext uri="{FF2B5EF4-FFF2-40B4-BE49-F238E27FC236}">
                <a16:creationId xmlns:a16="http://schemas.microsoft.com/office/drawing/2014/main" id="{E8B1616B-3F08-4869-A522-773C38940F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E030CE6-9124-4B3A-A912-AE16B5C34003}"/>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446784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1BB59B6-79B9-97F5-AC3B-DF65899D39D8}"/>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C78885-57B2-4930-BD7D-CBF916EDF1C6}"/>
              </a:ext>
            </a:extLst>
          </p:cNvPr>
          <p:cNvSpPr>
            <a:spLocks noGrp="1"/>
          </p:cNvSpPr>
          <p:nvPr>
            <p:ph type="title"/>
          </p:nvPr>
        </p:nvSpPr>
        <p:spPr>
          <a:xfrm>
            <a:off x="640080" y="1291366"/>
            <a:ext cx="9214884" cy="3159974"/>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BE495E4-2F8B-4CC7-88AC-A312067E60D2}"/>
              </a:ext>
            </a:extLst>
          </p:cNvPr>
          <p:cNvSpPr>
            <a:spLocks noGrp="1"/>
          </p:cNvSpPr>
          <p:nvPr>
            <p:ph type="body" idx="1"/>
          </p:nvPr>
        </p:nvSpPr>
        <p:spPr>
          <a:xfrm>
            <a:off x="640080" y="5018567"/>
            <a:ext cx="7907079" cy="1073889"/>
          </a:xfrm>
        </p:spPr>
        <p:txBody>
          <a:bodyP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585CC9-BAD3-4807-90BB-97DA2D6A6BE2}"/>
              </a:ext>
            </a:extLst>
          </p:cNvPr>
          <p:cNvSpPr>
            <a:spLocks noGrp="1"/>
          </p:cNvSpPr>
          <p:nvPr>
            <p:ph type="dt" sz="half" idx="10"/>
          </p:nvPr>
        </p:nvSpPr>
        <p:spPr/>
        <p:txBody>
          <a:bodyPr/>
          <a:lstStyle/>
          <a:p>
            <a:fld id="{F9504452-5DCC-4FE2-A5C9-8A5EF6714D65}" type="datetime1">
              <a:rPr lang="en-US" smtClean="0"/>
              <a:t>11/7/2025</a:t>
            </a:fld>
            <a:endParaRPr lang="en-US"/>
          </a:p>
        </p:txBody>
      </p:sp>
      <p:sp>
        <p:nvSpPr>
          <p:cNvPr id="5" name="Footer Placeholder 4">
            <a:extLst>
              <a:ext uri="{FF2B5EF4-FFF2-40B4-BE49-F238E27FC236}">
                <a16:creationId xmlns:a16="http://schemas.microsoft.com/office/drawing/2014/main" id="{5F108CEF-165F-4D7E-9666-5CD0156B49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E0EBC3D-3277-4D34-9F67-71040C21E3B3}"/>
              </a:ext>
            </a:extLst>
          </p:cNvPr>
          <p:cNvSpPr>
            <a:spLocks noGrp="1"/>
          </p:cNvSpPr>
          <p:nvPr>
            <p:ph type="sldNum" sz="quarter" idx="12"/>
          </p:nvPr>
        </p:nvSpPr>
        <p:spPr/>
        <p:txBody>
          <a:bodyPr/>
          <a:lstStyle/>
          <a:p>
            <a:fld id="{70C12960-6E85-460F-B6E3-5B82CB31AF3D}" type="slidenum">
              <a:rPr lang="en-US" smtClean="0"/>
              <a:t>‹#›</a:t>
            </a:fld>
            <a:endParaRPr lang="en-US"/>
          </a:p>
        </p:txBody>
      </p:sp>
      <p:cxnSp>
        <p:nvCxnSpPr>
          <p:cNvPr id="7" name="Straight Connector 6">
            <a:extLst>
              <a:ext uri="{FF2B5EF4-FFF2-40B4-BE49-F238E27FC236}">
                <a16:creationId xmlns:a16="http://schemas.microsoft.com/office/drawing/2014/main" id="{FF05EAE5-4812-F718-6D75-9627884180BF}"/>
              </a:ext>
              <a:ext uri="{C183D7F6-B498-43B3-948B-1728B52AA6E4}">
                <adec:decorative xmlns:adec="http://schemas.microsoft.com/office/drawing/2017/decorative" val="1"/>
              </a:ext>
            </a:extLst>
          </p:cNvPr>
          <p:cNvCxnSpPr>
            <a:cxnSpLocks/>
          </p:cNvCxnSpPr>
          <p:nvPr/>
        </p:nvCxnSpPr>
        <p:spPr>
          <a:xfrm>
            <a:off x="716281" y="4715234"/>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2535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477A4-4D01-45B6-9563-0BF13BA72F7C}"/>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EE17E00-96AC-45F0-82B2-9F601E9B93C2}"/>
              </a:ext>
            </a:extLst>
          </p:cNvPr>
          <p:cNvSpPr>
            <a:spLocks noGrp="1"/>
          </p:cNvSpPr>
          <p:nvPr>
            <p:ph sz="half" idx="1"/>
          </p:nvPr>
        </p:nvSpPr>
        <p:spPr>
          <a:xfrm>
            <a:off x="640080"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2BA30CD-95C0-427B-A571-A7D8A53278F4}"/>
              </a:ext>
            </a:extLst>
          </p:cNvPr>
          <p:cNvSpPr>
            <a:spLocks noGrp="1"/>
          </p:cNvSpPr>
          <p:nvPr>
            <p:ph sz="half" idx="2"/>
          </p:nvPr>
        </p:nvSpPr>
        <p:spPr>
          <a:xfrm>
            <a:off x="6318928" y="2633472"/>
            <a:ext cx="5212080" cy="35661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6F67CAC-53E4-44AF-BEAC-8FFB96F05A86}"/>
              </a:ext>
            </a:extLst>
          </p:cNvPr>
          <p:cNvSpPr>
            <a:spLocks noGrp="1"/>
          </p:cNvSpPr>
          <p:nvPr>
            <p:ph type="dt" sz="half" idx="10"/>
          </p:nvPr>
        </p:nvSpPr>
        <p:spPr/>
        <p:txBody>
          <a:bodyPr/>
          <a:lstStyle/>
          <a:p>
            <a:fld id="{E579ABC2-0180-4F3A-A895-A85BC724D472}" type="datetime1">
              <a:rPr lang="en-US" smtClean="0"/>
              <a:t>11/7/2025</a:t>
            </a:fld>
            <a:endParaRPr lang="en-US"/>
          </a:p>
        </p:txBody>
      </p:sp>
      <p:sp>
        <p:nvSpPr>
          <p:cNvPr id="6" name="Footer Placeholder 5">
            <a:extLst>
              <a:ext uri="{FF2B5EF4-FFF2-40B4-BE49-F238E27FC236}">
                <a16:creationId xmlns:a16="http://schemas.microsoft.com/office/drawing/2014/main" id="{083D9F3A-E7F0-45E7-AFA8-0D4A669EC16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5F008B-58BB-45FF-923F-5909DAB49D34}"/>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2992246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B549-9E51-42E0-992A-73E775957773}"/>
              </a:ext>
            </a:extLst>
          </p:cNvPr>
          <p:cNvSpPr>
            <a:spLocks noGrp="1"/>
          </p:cNvSpPr>
          <p:nvPr>
            <p:ph type="title"/>
          </p:nvPr>
        </p:nvSpPr>
        <p:spPr>
          <a:xfrm>
            <a:off x="640079" y="1371599"/>
            <a:ext cx="10890929" cy="93975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81A5FDC-7C4B-45FB-8462-E2CE79919F33}"/>
              </a:ext>
            </a:extLst>
          </p:cNvPr>
          <p:cNvSpPr>
            <a:spLocks noGrp="1"/>
          </p:cNvSpPr>
          <p:nvPr>
            <p:ph type="body" idx="1"/>
          </p:nvPr>
        </p:nvSpPr>
        <p:spPr>
          <a:xfrm>
            <a:off x="640079"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D8B686-2E92-45B9-A3D7-9DCAA0C50B36}"/>
              </a:ext>
            </a:extLst>
          </p:cNvPr>
          <p:cNvSpPr>
            <a:spLocks noGrp="1"/>
          </p:cNvSpPr>
          <p:nvPr>
            <p:ph sz="half" idx="2"/>
          </p:nvPr>
        </p:nvSpPr>
        <p:spPr>
          <a:xfrm>
            <a:off x="640079"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6ADB526-4A44-47B6-8D14-93202E590AA7}"/>
              </a:ext>
            </a:extLst>
          </p:cNvPr>
          <p:cNvSpPr>
            <a:spLocks noGrp="1"/>
          </p:cNvSpPr>
          <p:nvPr>
            <p:ph type="body" sz="quarter" idx="3"/>
          </p:nvPr>
        </p:nvSpPr>
        <p:spPr>
          <a:xfrm>
            <a:off x="6318928" y="2311352"/>
            <a:ext cx="5212080" cy="695373"/>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4177CA-5C13-4311-BFD3-B98FBD942DA5}"/>
              </a:ext>
            </a:extLst>
          </p:cNvPr>
          <p:cNvSpPr>
            <a:spLocks noGrp="1"/>
          </p:cNvSpPr>
          <p:nvPr>
            <p:ph sz="quarter" idx="4"/>
          </p:nvPr>
        </p:nvSpPr>
        <p:spPr>
          <a:xfrm>
            <a:off x="6318928" y="3006725"/>
            <a:ext cx="5212080" cy="31912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EA255A-4CB5-40CA-B756-1AA5E27C20BF}"/>
              </a:ext>
            </a:extLst>
          </p:cNvPr>
          <p:cNvSpPr>
            <a:spLocks noGrp="1"/>
          </p:cNvSpPr>
          <p:nvPr>
            <p:ph type="dt" sz="half" idx="10"/>
          </p:nvPr>
        </p:nvSpPr>
        <p:spPr/>
        <p:txBody>
          <a:bodyPr/>
          <a:lstStyle/>
          <a:p>
            <a:fld id="{6AEEA9BA-4E8F-439E-BEA4-91FBA01E3F5F}" type="datetime1">
              <a:rPr lang="en-US" smtClean="0"/>
              <a:t>11/7/2025</a:t>
            </a:fld>
            <a:endParaRPr lang="en-US"/>
          </a:p>
        </p:txBody>
      </p:sp>
      <p:sp>
        <p:nvSpPr>
          <p:cNvPr id="8" name="Footer Placeholder 7">
            <a:extLst>
              <a:ext uri="{FF2B5EF4-FFF2-40B4-BE49-F238E27FC236}">
                <a16:creationId xmlns:a16="http://schemas.microsoft.com/office/drawing/2014/main" id="{FF3072C4-10F1-49B8-B0BF-69204EDDCFA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A5ACC97-44C1-4887-909B-E6732D3C1FF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831860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7D313-943A-47E0-8A7A-DFFBCC297AB7}"/>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23AC25A7-81C8-4AA1-AD9F-C78A451FDE2E}"/>
              </a:ext>
            </a:extLst>
          </p:cNvPr>
          <p:cNvSpPr>
            <a:spLocks noGrp="1"/>
          </p:cNvSpPr>
          <p:nvPr>
            <p:ph type="dt" sz="half" idx="10"/>
          </p:nvPr>
        </p:nvSpPr>
        <p:spPr/>
        <p:txBody>
          <a:bodyPr/>
          <a:lstStyle/>
          <a:p>
            <a:fld id="{BE15BF18-0007-481C-AA29-413124BC3EE7}" type="datetime1">
              <a:rPr lang="en-US" smtClean="0"/>
              <a:t>11/7/2025</a:t>
            </a:fld>
            <a:endParaRPr lang="en-US"/>
          </a:p>
        </p:txBody>
      </p:sp>
      <p:sp>
        <p:nvSpPr>
          <p:cNvPr id="4" name="Footer Placeholder 3">
            <a:extLst>
              <a:ext uri="{FF2B5EF4-FFF2-40B4-BE49-F238E27FC236}">
                <a16:creationId xmlns:a16="http://schemas.microsoft.com/office/drawing/2014/main" id="{6EF54740-6022-46B2-9C55-B60E9651684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9497C9-6B5E-46D6-8FE9-0A5E0CF7F95B}"/>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494321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11/7/2025</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529921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CDF8-00AD-4441-A6D5-9D7A659EB6C0}"/>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8C330AF-CB7E-420A-AE8A-E02E90325885}"/>
              </a:ext>
            </a:extLst>
          </p:cNvPr>
          <p:cNvSpPr>
            <a:spLocks noGrp="1"/>
          </p:cNvSpPr>
          <p:nvPr>
            <p:ph idx="1"/>
          </p:nvPr>
        </p:nvSpPr>
        <p:spPr>
          <a:xfrm>
            <a:off x="4936519" y="1031001"/>
            <a:ext cx="6594490" cy="516636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F43257AD-2422-4CDA-9C55-700F4B5BF251}"/>
              </a:ext>
            </a:extLst>
          </p:cNvPr>
          <p:cNvSpPr>
            <a:spLocks noGrp="1"/>
          </p:cNvSpPr>
          <p:nvPr>
            <p:ph type="body" sz="half" idx="2"/>
          </p:nvPr>
        </p:nvSpPr>
        <p:spPr>
          <a:xfrm>
            <a:off x="640080" y="2972168"/>
            <a:ext cx="3859397" cy="322682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1B7454-C1CC-46F2-A6FB-1FE786C48F49}"/>
              </a:ext>
            </a:extLst>
          </p:cNvPr>
          <p:cNvSpPr>
            <a:spLocks noGrp="1"/>
          </p:cNvSpPr>
          <p:nvPr>
            <p:ph type="dt" sz="half" idx="10"/>
          </p:nvPr>
        </p:nvSpPr>
        <p:spPr/>
        <p:txBody>
          <a:bodyPr/>
          <a:lstStyle/>
          <a:p>
            <a:fld id="{558E7897-33C5-4F1A-9307-D068E37F3DC7}" type="datetime1">
              <a:rPr lang="en-US" smtClean="0"/>
              <a:t>11/7/2025</a:t>
            </a:fld>
            <a:endParaRPr lang="en-US"/>
          </a:p>
        </p:txBody>
      </p:sp>
      <p:sp>
        <p:nvSpPr>
          <p:cNvPr id="6" name="Footer Placeholder 5">
            <a:extLst>
              <a:ext uri="{FF2B5EF4-FFF2-40B4-BE49-F238E27FC236}">
                <a16:creationId xmlns:a16="http://schemas.microsoft.com/office/drawing/2014/main" id="{49077DBE-6CC7-421B-AB5E-341E20BD92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D6EAB8F-7526-4CDB-B782-FAD8B3E70B0A}"/>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312349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647F-5A61-44C9-81DC-331C9AE5DDAE}"/>
              </a:ext>
            </a:extLst>
          </p:cNvPr>
          <p:cNvSpPr>
            <a:spLocks noGrp="1"/>
          </p:cNvSpPr>
          <p:nvPr>
            <p:ph type="title"/>
          </p:nvPr>
        </p:nvSpPr>
        <p:spPr>
          <a:xfrm>
            <a:off x="640080" y="1371600"/>
            <a:ext cx="3859397" cy="1451723"/>
          </a:xfrm>
        </p:spPr>
        <p:txBody>
          <a:bodyPr anchor="t">
            <a:normAutofit/>
          </a:bodyPr>
          <a:lstStyle>
            <a:lvl1pPr>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1627A0F-F1B8-49BE-A0FF-7FE16E3BDCC1}"/>
              </a:ext>
            </a:extLst>
          </p:cNvPr>
          <p:cNvSpPr>
            <a:spLocks noGrp="1"/>
          </p:cNvSpPr>
          <p:nvPr>
            <p:ph type="pic" idx="1"/>
          </p:nvPr>
        </p:nvSpPr>
        <p:spPr>
          <a:xfrm>
            <a:off x="4937760" y="1033271"/>
            <a:ext cx="6592824" cy="51663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C86D1BD6-1519-4431-9FAF-7D4F4129972C}"/>
              </a:ext>
            </a:extLst>
          </p:cNvPr>
          <p:cNvSpPr>
            <a:spLocks noGrp="1"/>
          </p:cNvSpPr>
          <p:nvPr>
            <p:ph type="body" sz="half" idx="2"/>
          </p:nvPr>
        </p:nvSpPr>
        <p:spPr>
          <a:xfrm>
            <a:off x="640080" y="2972167"/>
            <a:ext cx="3859397" cy="32268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A587A0-353B-42C2-BA96-B1ADEDF642BE}"/>
              </a:ext>
            </a:extLst>
          </p:cNvPr>
          <p:cNvSpPr>
            <a:spLocks noGrp="1"/>
          </p:cNvSpPr>
          <p:nvPr>
            <p:ph type="dt" sz="half" idx="10"/>
          </p:nvPr>
        </p:nvSpPr>
        <p:spPr/>
        <p:txBody>
          <a:bodyPr/>
          <a:lstStyle/>
          <a:p>
            <a:fld id="{82E171BA-CC09-47C8-A6DF-F5C5CB59CEEC}" type="datetime1">
              <a:rPr lang="en-US" smtClean="0"/>
              <a:t>11/7/2025</a:t>
            </a:fld>
            <a:endParaRPr lang="en-US"/>
          </a:p>
        </p:txBody>
      </p:sp>
      <p:sp>
        <p:nvSpPr>
          <p:cNvPr id="6" name="Footer Placeholder 5">
            <a:extLst>
              <a:ext uri="{FF2B5EF4-FFF2-40B4-BE49-F238E27FC236}">
                <a16:creationId xmlns:a16="http://schemas.microsoft.com/office/drawing/2014/main" id="{44D5A88E-3957-4B76-B1BE-4164029217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5F7C5FD-E56A-4C66-8F23-087F95A2FD0E}"/>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7260037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11/7/2025</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9598976"/>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pixabay.com/da/introduktion-velkommen-h%C3%A5nd-design-2789965/"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s://pixabay.com/da/introduktion-velkommen-h%C3%A5nd-design-2789965/"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34" name="Straight Connector 33">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useBgFill="1">
        <p:nvSpPr>
          <p:cNvPr id="36" name="Rectangle 35">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3375164-5994-528F-27B0-D6AD7CE5EBFC}"/>
              </a:ext>
            </a:extLst>
          </p:cNvPr>
          <p:cNvSpPr>
            <a:spLocks noGrp="1"/>
          </p:cNvSpPr>
          <p:nvPr>
            <p:ph type="ctrTitle"/>
          </p:nvPr>
        </p:nvSpPr>
        <p:spPr>
          <a:xfrm>
            <a:off x="640079" y="1371600"/>
            <a:ext cx="6382512" cy="1097280"/>
          </a:xfrm>
        </p:spPr>
        <p:txBody>
          <a:bodyPr vert="horz" lIns="91440" tIns="45720" rIns="91440" bIns="45720" rtlCol="0" anchor="t">
            <a:normAutofit/>
          </a:bodyPr>
          <a:lstStyle/>
          <a:p>
            <a:r>
              <a:rPr lang="en-US" sz="4000"/>
              <a:t>Workshop 5: Introductions</a:t>
            </a:r>
          </a:p>
        </p:txBody>
      </p:sp>
      <p:cxnSp>
        <p:nvCxnSpPr>
          <p:cNvPr id="38" name="Straight Connector 37">
            <a:extLst>
              <a:ext uri="{FF2B5EF4-FFF2-40B4-BE49-F238E27FC236}">
                <a16:creationId xmlns:a16="http://schemas.microsoft.com/office/drawing/2014/main" id="{A1DB5636-7209-441D-A20B-2A24C54D5C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012B0591-3C04-11B4-B34B-42C1068A1C52}"/>
              </a:ext>
            </a:extLst>
          </p:cNvPr>
          <p:cNvSpPr>
            <a:spLocks noGrp="1"/>
          </p:cNvSpPr>
          <p:nvPr>
            <p:ph type="subTitle" idx="1"/>
          </p:nvPr>
        </p:nvSpPr>
        <p:spPr>
          <a:xfrm>
            <a:off x="640079" y="3840480"/>
            <a:ext cx="6382512" cy="1877939"/>
          </a:xfrm>
        </p:spPr>
        <p:txBody>
          <a:bodyPr vert="horz" lIns="91440" tIns="45720" rIns="91440" bIns="45720" rtlCol="0">
            <a:normAutofit/>
          </a:bodyPr>
          <a:lstStyle/>
          <a:p>
            <a:pPr>
              <a:lnSpc>
                <a:spcPct val="120000"/>
              </a:lnSpc>
            </a:pPr>
            <a:r>
              <a:rPr lang="en-US" dirty="0"/>
              <a:t>Boris Koichu</a:t>
            </a:r>
          </a:p>
          <a:p>
            <a:pPr>
              <a:lnSpc>
                <a:spcPct val="120000"/>
              </a:lnSpc>
            </a:pPr>
            <a:r>
              <a:rPr lang="en-US" dirty="0"/>
              <a:t>Weizmann Institute of Science</a:t>
            </a:r>
          </a:p>
          <a:p>
            <a:pPr>
              <a:lnSpc>
                <a:spcPct val="120000"/>
              </a:lnSpc>
            </a:pPr>
            <a:r>
              <a:rPr lang="en-US" dirty="0"/>
              <a:t>IRMEC-1 at CICATA IPN </a:t>
            </a:r>
          </a:p>
          <a:p>
            <a:pPr>
              <a:lnSpc>
                <a:spcPct val="120000"/>
              </a:lnSpc>
            </a:pPr>
            <a:r>
              <a:rPr lang="en-US" dirty="0"/>
              <a:t>Nov 7, 2025</a:t>
            </a:r>
          </a:p>
        </p:txBody>
      </p:sp>
      <p:pic>
        <p:nvPicPr>
          <p:cNvPr id="12" name="Picture 11" descr="White letters illustrated in 3D">
            <a:extLst>
              <a:ext uri="{FF2B5EF4-FFF2-40B4-BE49-F238E27FC236}">
                <a16:creationId xmlns:a16="http://schemas.microsoft.com/office/drawing/2014/main" id="{E28A38D2-B402-FD02-98FE-D0451899182C}"/>
              </a:ext>
            </a:extLst>
          </p:cNvPr>
          <p:cNvPicPr>
            <a:picLocks noChangeAspect="1"/>
          </p:cNvPicPr>
          <p:nvPr/>
        </p:nvPicPr>
        <p:blipFill>
          <a:blip r:embed="rId2"/>
          <a:srcRect l="9597" r="3" b="3"/>
          <a:stretch>
            <a:fillRect/>
          </a:stretch>
        </p:blipFill>
        <p:spPr>
          <a:xfrm>
            <a:off x="7810505" y="0"/>
            <a:ext cx="4381494" cy="6858000"/>
          </a:xfrm>
          <a:prstGeom prst="rect">
            <a:avLst/>
          </a:prstGeom>
        </p:spPr>
      </p:pic>
      <p:pic>
        <p:nvPicPr>
          <p:cNvPr id="8" name="Picture 7" descr="A handshake with a black background&#10;&#10;AI-generated content may be incorrect.">
            <a:extLst>
              <a:ext uri="{FF2B5EF4-FFF2-40B4-BE49-F238E27FC236}">
                <a16:creationId xmlns:a16="http://schemas.microsoft.com/office/drawing/2014/main" id="{16E485DE-72F7-B85F-6CC0-AA9F5CCE188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15176" r="2" b="6565"/>
          <a:stretch>
            <a:fillRect/>
          </a:stretch>
        </p:blipFill>
        <p:spPr>
          <a:xfrm>
            <a:off x="8175923" y="4553976"/>
            <a:ext cx="3375998" cy="2642089"/>
          </a:xfrm>
          <a:prstGeom prst="rect">
            <a:avLst/>
          </a:prstGeom>
        </p:spPr>
      </p:pic>
    </p:spTree>
    <p:extLst>
      <p:ext uri="{BB962C8B-B14F-4D97-AF65-F5344CB8AC3E}">
        <p14:creationId xmlns:p14="http://schemas.microsoft.com/office/powerpoint/2010/main" val="2419591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44CAA32-F237-419C-A2DD-43C28D920D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B775A3-0C62-7374-E428-4E046E6920EF}"/>
              </a:ext>
            </a:extLst>
          </p:cNvPr>
          <p:cNvSpPr>
            <a:spLocks noGrp="1"/>
          </p:cNvSpPr>
          <p:nvPr>
            <p:ph type="title"/>
          </p:nvPr>
        </p:nvSpPr>
        <p:spPr>
          <a:xfrm>
            <a:off x="5496821" y="1371600"/>
            <a:ext cx="6034187" cy="1097280"/>
          </a:xfrm>
        </p:spPr>
        <p:txBody>
          <a:bodyPr>
            <a:normAutofit/>
          </a:bodyPr>
          <a:lstStyle/>
          <a:p>
            <a:r>
              <a:rPr lang="en-US" dirty="0"/>
              <a:t>The Introduction Game</a:t>
            </a:r>
          </a:p>
        </p:txBody>
      </p:sp>
      <p:pic>
        <p:nvPicPr>
          <p:cNvPr id="5" name="Picture 4" descr="White letters illustrated in 3D">
            <a:extLst>
              <a:ext uri="{FF2B5EF4-FFF2-40B4-BE49-F238E27FC236}">
                <a16:creationId xmlns:a16="http://schemas.microsoft.com/office/drawing/2014/main" id="{62821472-715A-D100-B4CF-7B28C2998D6C}"/>
              </a:ext>
            </a:extLst>
          </p:cNvPr>
          <p:cNvPicPr>
            <a:picLocks noChangeAspect="1"/>
          </p:cNvPicPr>
          <p:nvPr/>
        </p:nvPicPr>
        <p:blipFill>
          <a:blip r:embed="rId2"/>
          <a:srcRect l="34830" r="15054" b="-1"/>
          <a:stretch>
            <a:fillRect/>
          </a:stretch>
        </p:blipFill>
        <p:spPr>
          <a:xfrm>
            <a:off x="20" y="10"/>
            <a:ext cx="4857871" cy="6857990"/>
          </a:xfrm>
          <a:prstGeom prst="rect">
            <a:avLst/>
          </a:prstGeom>
        </p:spPr>
      </p:pic>
      <p:cxnSp>
        <p:nvCxnSpPr>
          <p:cNvPr id="11" name="Straight Connector 10">
            <a:extLst>
              <a:ext uri="{FF2B5EF4-FFF2-40B4-BE49-F238E27FC236}">
                <a16:creationId xmlns:a16="http://schemas.microsoft.com/office/drawing/2014/main" id="{691422F5-4221-4812-AFD9-5479C6D60AD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580905" y="1031005"/>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1868558-139F-2986-13CC-990EF81FE75B}"/>
              </a:ext>
            </a:extLst>
          </p:cNvPr>
          <p:cNvSpPr>
            <a:spLocks noGrp="1"/>
          </p:cNvSpPr>
          <p:nvPr>
            <p:ph idx="1"/>
          </p:nvPr>
        </p:nvSpPr>
        <p:spPr>
          <a:xfrm>
            <a:off x="5496821" y="2633236"/>
            <a:ext cx="6034187" cy="3664687"/>
          </a:xfrm>
        </p:spPr>
        <p:txBody>
          <a:bodyPr>
            <a:normAutofit/>
          </a:bodyPr>
          <a:lstStyle/>
          <a:p>
            <a:pPr marL="0" indent="0">
              <a:buNone/>
            </a:pPr>
            <a:r>
              <a:rPr lang="en-US" sz="2200" kern="100" dirty="0">
                <a:effectLst/>
                <a:latin typeface="Aptos" panose="020B0004020202020204" pitchFamily="34" charset="0"/>
                <a:ea typeface="Aptos" panose="020B0004020202020204" pitchFamily="34" charset="0"/>
                <a:cs typeface="Arial" panose="020B0604020202020204" pitchFamily="34" charset="0"/>
              </a:rPr>
              <a:t>I am going to show you the opening sentences of several MER papers and ask you to think about the following questions: </a:t>
            </a:r>
          </a:p>
          <a:p>
            <a:pPr marL="457200" indent="-457200">
              <a:buAutoNum type="arabicParenBoth"/>
            </a:pPr>
            <a:r>
              <a:rPr lang="en-US" sz="2200" kern="100" dirty="0">
                <a:effectLst/>
                <a:latin typeface="Aptos" panose="020B0004020202020204" pitchFamily="34" charset="0"/>
                <a:ea typeface="Aptos" panose="020B0004020202020204" pitchFamily="34" charset="0"/>
                <a:cs typeface="Arial" panose="020B0604020202020204" pitchFamily="34" charset="0"/>
              </a:rPr>
              <a:t>After reading the opening sentence(s), are you interested to find out what comes next?  </a:t>
            </a:r>
          </a:p>
          <a:p>
            <a:pPr marL="457200" indent="-457200">
              <a:buAutoNum type="arabicParenBoth"/>
            </a:pPr>
            <a:r>
              <a:rPr lang="en-US" sz="2200" kern="100" dirty="0">
                <a:effectLst/>
                <a:latin typeface="Aptos" panose="020B0004020202020204" pitchFamily="34" charset="0"/>
                <a:ea typeface="Aptos" panose="020B0004020202020204" pitchFamily="34" charset="0"/>
                <a:cs typeface="Arial" panose="020B0604020202020204" pitchFamily="34" charset="0"/>
              </a:rPr>
              <a:t>Can you guess what the paper is about?</a:t>
            </a:r>
          </a:p>
          <a:p>
            <a:pPr marL="0" indent="0">
              <a:buNone/>
            </a:pPr>
            <a:endParaRPr lang="en-US" sz="2200" dirty="0"/>
          </a:p>
        </p:txBody>
      </p:sp>
      <p:pic>
        <p:nvPicPr>
          <p:cNvPr id="4" name="Picture 3" descr="A handshake with a black background&#10;&#10;AI-generated content may be incorrect.">
            <a:extLst>
              <a:ext uri="{FF2B5EF4-FFF2-40B4-BE49-F238E27FC236}">
                <a16:creationId xmlns:a16="http://schemas.microsoft.com/office/drawing/2014/main" id="{BA6F6E30-ECB3-B25F-3CFA-DEE489A0254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15176" r="2" b="6565"/>
          <a:stretch>
            <a:fillRect/>
          </a:stretch>
        </p:blipFill>
        <p:spPr>
          <a:xfrm>
            <a:off x="578712" y="4215901"/>
            <a:ext cx="3375998" cy="2642089"/>
          </a:xfrm>
          <a:prstGeom prst="rect">
            <a:avLst/>
          </a:prstGeom>
        </p:spPr>
      </p:pic>
    </p:spTree>
    <p:extLst>
      <p:ext uri="{BB962C8B-B14F-4D97-AF65-F5344CB8AC3E}">
        <p14:creationId xmlns:p14="http://schemas.microsoft.com/office/powerpoint/2010/main" val="3236862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063F27BC-7079-4FF7-8F7C-ABC82FA3C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3D0B67-8331-574A-F890-51C71D2672E1}"/>
              </a:ext>
            </a:extLst>
          </p:cNvPr>
          <p:cNvSpPr>
            <a:spLocks noGrp="1"/>
          </p:cNvSpPr>
          <p:nvPr>
            <p:ph type="title"/>
          </p:nvPr>
        </p:nvSpPr>
        <p:spPr>
          <a:xfrm>
            <a:off x="640080" y="1371601"/>
            <a:ext cx="4297680" cy="1789608"/>
          </a:xfrm>
        </p:spPr>
        <p:txBody>
          <a:bodyPr anchor="t">
            <a:normAutofit/>
          </a:bodyPr>
          <a:lstStyle/>
          <a:p>
            <a:r>
              <a:rPr lang="en-US" b="1" kern="100" dirty="0">
                <a:effectLst/>
                <a:latin typeface="Aptos" panose="020B0004020202020204" pitchFamily="34" charset="0"/>
                <a:ea typeface="Aptos" panose="020B0004020202020204" pitchFamily="34" charset="0"/>
                <a:cs typeface="Arial" panose="020B0604020202020204" pitchFamily="34" charset="0"/>
              </a:rPr>
              <a:t>Example 1</a:t>
            </a:r>
            <a:endParaRPr lang="en-US" dirty="0"/>
          </a:p>
        </p:txBody>
      </p:sp>
      <p:cxnSp>
        <p:nvCxnSpPr>
          <p:cNvPr id="39" name="Straight Connector 38">
            <a:extLst>
              <a:ext uri="{FF2B5EF4-FFF2-40B4-BE49-F238E27FC236}">
                <a16:creationId xmlns:a16="http://schemas.microsoft.com/office/drawing/2014/main" id="{40BBF191-9CC8-4313-B1CA-8DF1A53AE4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4" name="Picture 3" descr="A screenshot of a computer&#10;&#10;AI-generated content may be incorrect.">
            <a:extLst>
              <a:ext uri="{FF2B5EF4-FFF2-40B4-BE49-F238E27FC236}">
                <a16:creationId xmlns:a16="http://schemas.microsoft.com/office/drawing/2014/main" id="{59CD6BF9-C4CE-7B4B-B6C3-11C9E0B2D4C5}"/>
              </a:ext>
            </a:extLst>
          </p:cNvPr>
          <p:cNvPicPr>
            <a:picLocks noChangeAspect="1"/>
          </p:cNvPicPr>
          <p:nvPr/>
        </p:nvPicPr>
        <p:blipFill rotWithShape="1">
          <a:blip r:embed="rId2"/>
          <a:srcRect l="34297" t="16544" r="27686" b="60379"/>
          <a:stretch/>
        </p:blipFill>
        <p:spPr bwMode="auto">
          <a:xfrm>
            <a:off x="156310" y="2749916"/>
            <a:ext cx="4991545" cy="1893752"/>
          </a:xfrm>
          <a:prstGeom prst="rect">
            <a:avLst/>
          </a:prstGeom>
          <a:extLst>
            <a:ext uri="{53640926-AAD7-44D8-BBD7-CCE9431645EC}">
              <a14:shadowObscured xmlns:a14="http://schemas.microsoft.com/office/drawing/2010/main"/>
            </a:ext>
          </a:extLst>
        </p:spPr>
      </p:pic>
      <p:sp>
        <p:nvSpPr>
          <p:cNvPr id="36" name="Content Placeholder 2">
            <a:extLst>
              <a:ext uri="{FF2B5EF4-FFF2-40B4-BE49-F238E27FC236}">
                <a16:creationId xmlns:a16="http://schemas.microsoft.com/office/drawing/2014/main" id="{017E72EF-24EB-3062-3047-E677444E0665}"/>
              </a:ext>
            </a:extLst>
          </p:cNvPr>
          <p:cNvSpPr>
            <a:spLocks noGrp="1"/>
          </p:cNvSpPr>
          <p:nvPr>
            <p:ph idx="1"/>
          </p:nvPr>
        </p:nvSpPr>
        <p:spPr>
          <a:xfrm>
            <a:off x="5650992" y="1031001"/>
            <a:ext cx="5888736" cy="5440136"/>
          </a:xfrm>
        </p:spPr>
        <p:txBody>
          <a:bodyPr>
            <a:noAutofit/>
          </a:bodyPr>
          <a:lstStyle/>
          <a:p>
            <a:pPr marL="0" marR="0">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First sentence: </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“Most regions/countries of East Asia rank high in international comparative studies of mathematics achievement, such as the Trends in International Mathematics and Science Study (TIMSS) and the </a:t>
            </a:r>
            <a:r>
              <a:rPr lang="en-US" kern="100" dirty="0" err="1">
                <a:effectLst/>
                <a:latin typeface="Times New Roman" panose="02020603050405020304" pitchFamily="18" charset="0"/>
                <a:ea typeface="Aptos" panose="020B0004020202020204" pitchFamily="34" charset="0"/>
                <a:cs typeface="Times New Roman" panose="02020603050405020304" pitchFamily="18" charset="0"/>
              </a:rPr>
              <a:t>Programme</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for International Student Assessment (PISA).” (p. 1121)</a:t>
            </a:r>
          </a:p>
          <a:p>
            <a:pPr marL="0" marR="0">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Second sentence: </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“However, their education systems are also known for students’ low learning motivation, confidence, and valuation of mathematics learning (e.g., Mullis et al., 2020; Organisation for Economic Co-operation and Development (OECD), 2013).”</a:t>
            </a:r>
          </a:p>
          <a:p>
            <a:pPr marL="0" marR="0">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The last sentence: </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“The following research questions were formulated [two RQs are indeed formulated]”</a:t>
            </a: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868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xEl>
                                              <p:pRg st="1" end="1"/>
                                            </p:txEl>
                                          </p:spTgt>
                                        </p:tgtEl>
                                        <p:attrNameLst>
                                          <p:attrName>style.visibility</p:attrName>
                                        </p:attrNameLst>
                                      </p:cBhvr>
                                      <p:to>
                                        <p:strVal val="visible"/>
                                      </p:to>
                                    </p:set>
                                    <p:anim calcmode="lin" valueType="num">
                                      <p:cBhvr additive="base">
                                        <p:cTn id="13"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xEl>
                                              <p:pRg st="2" end="2"/>
                                            </p:txEl>
                                          </p:spTgt>
                                        </p:tgtEl>
                                        <p:attrNameLst>
                                          <p:attrName>style.visibility</p:attrName>
                                        </p:attrNameLst>
                                      </p:cBhvr>
                                      <p:to>
                                        <p:strVal val="visible"/>
                                      </p:to>
                                    </p:set>
                                    <p:anim calcmode="lin" valueType="num">
                                      <p:cBhvr additive="base">
                                        <p:cTn id="19"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BF4FE-02F7-7326-9880-75F2FDAA71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6CF767-E30C-BE75-4525-0D00B37641E4}"/>
              </a:ext>
            </a:extLst>
          </p:cNvPr>
          <p:cNvSpPr>
            <a:spLocks noGrp="1"/>
          </p:cNvSpPr>
          <p:nvPr>
            <p:ph type="title"/>
          </p:nvPr>
        </p:nvSpPr>
        <p:spPr>
          <a:xfrm>
            <a:off x="640080" y="1371601"/>
            <a:ext cx="4297680" cy="1789608"/>
          </a:xfrm>
        </p:spPr>
        <p:txBody>
          <a:bodyPr anchor="t">
            <a:normAutofit/>
          </a:bodyPr>
          <a:lstStyle/>
          <a:p>
            <a:r>
              <a:rPr lang="en-US" kern="100" dirty="0">
                <a:latin typeface="Aptos" panose="020B0004020202020204" pitchFamily="34" charset="0"/>
                <a:ea typeface="Aptos" panose="020B0004020202020204" pitchFamily="34" charset="0"/>
                <a:cs typeface="Arial" panose="020B0604020202020204" pitchFamily="34" charset="0"/>
              </a:rPr>
              <a:t>Example</a:t>
            </a:r>
            <a:r>
              <a:rPr lang="en-US" b="1" kern="100" dirty="0">
                <a:effectLst/>
                <a:latin typeface="Aptos" panose="020B0004020202020204" pitchFamily="34" charset="0"/>
                <a:ea typeface="Aptos" panose="020B0004020202020204" pitchFamily="34" charset="0"/>
                <a:cs typeface="Arial" panose="020B0604020202020204" pitchFamily="34" charset="0"/>
              </a:rPr>
              <a:t> 2</a:t>
            </a:r>
            <a:endParaRPr lang="en-US" dirty="0"/>
          </a:p>
        </p:txBody>
      </p:sp>
      <p:sp>
        <p:nvSpPr>
          <p:cNvPr id="36" name="Content Placeholder 2">
            <a:extLst>
              <a:ext uri="{FF2B5EF4-FFF2-40B4-BE49-F238E27FC236}">
                <a16:creationId xmlns:a16="http://schemas.microsoft.com/office/drawing/2014/main" id="{58B826EB-3611-1372-6658-A6AF73FDB489}"/>
              </a:ext>
            </a:extLst>
          </p:cNvPr>
          <p:cNvSpPr>
            <a:spLocks noGrp="1"/>
          </p:cNvSpPr>
          <p:nvPr>
            <p:ph idx="1"/>
          </p:nvPr>
        </p:nvSpPr>
        <p:spPr>
          <a:xfrm>
            <a:off x="5493433" y="965838"/>
            <a:ext cx="6269502" cy="5800722"/>
          </a:xfrm>
        </p:spPr>
        <p:txBody>
          <a:bodyPr>
            <a:noAutofit/>
          </a:bodyPr>
          <a:lstStyle/>
          <a:p>
            <a:pPr marL="0" marR="0">
              <a:lnSpc>
                <a:spcPct val="115000"/>
              </a:lnSpc>
              <a:spcAft>
                <a:spcPts val="800"/>
              </a:spcAft>
              <a:buNone/>
            </a:pPr>
            <a:r>
              <a:rPr lang="en-US" b="1" kern="100" dirty="0">
                <a:effectLst/>
                <a:latin typeface="Aptos" panose="020B0004020202020204" pitchFamily="34" charset="0"/>
                <a:ea typeface="Aptos" panose="020B0004020202020204" pitchFamily="34" charset="0"/>
                <a:cs typeface="Arial" panose="020B0604020202020204" pitchFamily="34" charset="0"/>
              </a:rPr>
              <a:t>First two sentences</a:t>
            </a:r>
            <a:r>
              <a:rPr lang="en-US" kern="100" dirty="0">
                <a:effectLst/>
                <a:latin typeface="Aptos" panose="020B0004020202020204" pitchFamily="34" charset="0"/>
                <a:ea typeface="Aptos" panose="020B0004020202020204" pitchFamily="34" charset="0"/>
                <a:cs typeface="Arial" panose="020B0604020202020204" pitchFamily="34" charset="0"/>
              </a:rPr>
              <a:t>: “My problem is that I have been persecuted by an integer. For seven years, this number has </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followed</a:t>
            </a:r>
            <a:r>
              <a:rPr lang="en-US" kern="100" dirty="0">
                <a:effectLst/>
                <a:latin typeface="Aptos" panose="020B0004020202020204" pitchFamily="34" charset="0"/>
                <a:ea typeface="Aptos" panose="020B0004020202020204" pitchFamily="34" charset="0"/>
                <a:cs typeface="Arial" panose="020B0604020202020204" pitchFamily="34" charset="0"/>
              </a:rPr>
              <a:t> me around, has intruded in my most private data, and has assaulted me from the pages of our most public journals.” (p.81)</a:t>
            </a:r>
          </a:p>
          <a:p>
            <a:pPr marL="0" marR="0">
              <a:lnSpc>
                <a:spcPct val="115000"/>
              </a:lnSpc>
              <a:spcAft>
                <a:spcPts val="800"/>
              </a:spcAft>
              <a:buNone/>
            </a:pPr>
            <a:r>
              <a:rPr lang="en-US" b="1" kern="100" dirty="0">
                <a:effectLst/>
                <a:latin typeface="Aptos" panose="020B0004020202020204" pitchFamily="34" charset="0"/>
                <a:ea typeface="Aptos" panose="020B0004020202020204" pitchFamily="34" charset="0"/>
                <a:cs typeface="Arial" panose="020B0604020202020204" pitchFamily="34" charset="0"/>
              </a:rPr>
              <a:t>Third sentence</a:t>
            </a:r>
            <a:r>
              <a:rPr lang="en-US" kern="100" dirty="0">
                <a:effectLst/>
                <a:latin typeface="Aptos" panose="020B0004020202020204" pitchFamily="34" charset="0"/>
                <a:ea typeface="Aptos" panose="020B0004020202020204" pitchFamily="34" charset="0"/>
                <a:cs typeface="Arial" panose="020B0604020202020204" pitchFamily="34" charset="0"/>
              </a:rPr>
              <a:t>: “The persistence with which this number plagues me is far more than a random accident.”</a:t>
            </a:r>
          </a:p>
          <a:p>
            <a:pPr marL="0" marR="0" indent="0">
              <a:lnSpc>
                <a:spcPct val="115000"/>
              </a:lnSpc>
              <a:spcAft>
                <a:spcPts val="800"/>
              </a:spcAft>
              <a:buNone/>
            </a:pPr>
            <a:r>
              <a:rPr lang="en-US" b="1" kern="100" dirty="0">
                <a:effectLst/>
                <a:latin typeface="Aptos" panose="020B0004020202020204" pitchFamily="34" charset="0"/>
                <a:ea typeface="Aptos" panose="020B0004020202020204" pitchFamily="34" charset="0"/>
                <a:cs typeface="Arial" panose="020B0604020202020204" pitchFamily="34" charset="0"/>
              </a:rPr>
              <a:t>The last sentence</a:t>
            </a:r>
            <a:r>
              <a:rPr lang="en-US" kern="100" dirty="0">
                <a:effectLst/>
                <a:latin typeface="Aptos" panose="020B0004020202020204" pitchFamily="34" charset="0"/>
                <a:ea typeface="Aptos" panose="020B0004020202020204" pitchFamily="34" charset="0"/>
                <a:cs typeface="Arial" panose="020B0604020202020204" pitchFamily="34" charset="0"/>
              </a:rPr>
              <a:t>: “Since these experiments would not have been done without the appearance of information theory on the psychological scene, and since the results are analyzed in terms of the concepts of information theory, I shall have to preface my discussion with a few remarks about this theory.”</a:t>
            </a:r>
          </a:p>
          <a:p>
            <a:pPr marL="0" indent="0">
              <a:buNone/>
            </a:pPr>
            <a:endParaRPr lang="en-US" dirty="0">
              <a:latin typeface="Times New Roman" panose="02020603050405020304" pitchFamily="18" charset="0"/>
              <a:cs typeface="Times New Roman" panose="02020603050405020304" pitchFamily="18" charset="0"/>
            </a:endParaRPr>
          </a:p>
        </p:txBody>
      </p:sp>
      <p:pic>
        <p:nvPicPr>
          <p:cNvPr id="3" name="Picture 2" descr="A screenshot of a computer&#10;&#10;AI-generated content may be incorrect.">
            <a:extLst>
              <a:ext uri="{FF2B5EF4-FFF2-40B4-BE49-F238E27FC236}">
                <a16:creationId xmlns:a16="http://schemas.microsoft.com/office/drawing/2014/main" id="{82C12173-662F-14D4-F64D-84D81C6C9D83}"/>
              </a:ext>
            </a:extLst>
          </p:cNvPr>
          <p:cNvPicPr>
            <a:picLocks noChangeAspect="1"/>
          </p:cNvPicPr>
          <p:nvPr/>
        </p:nvPicPr>
        <p:blipFill rotWithShape="1">
          <a:blip r:embed="rId2"/>
          <a:srcRect l="37981" t="15384" r="20032" b="50769"/>
          <a:stretch/>
        </p:blipFill>
        <p:spPr bwMode="auto">
          <a:xfrm>
            <a:off x="129687" y="2682644"/>
            <a:ext cx="5085910" cy="2562367"/>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615BC14A-D955-F6B3-E89C-6EC57AB60C87}"/>
              </a:ext>
            </a:extLst>
          </p:cNvPr>
          <p:cNvSpPr txBox="1"/>
          <p:nvPr/>
        </p:nvSpPr>
        <p:spPr>
          <a:xfrm>
            <a:off x="2101071" y="5665862"/>
            <a:ext cx="1667444"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Cited by 45084</a:t>
            </a:r>
          </a:p>
        </p:txBody>
      </p:sp>
    </p:spTree>
    <p:extLst>
      <p:ext uri="{BB962C8B-B14F-4D97-AF65-F5344CB8AC3E}">
        <p14:creationId xmlns:p14="http://schemas.microsoft.com/office/powerpoint/2010/main" val="2479949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xEl>
                                              <p:pRg st="1" end="1"/>
                                            </p:txEl>
                                          </p:spTgt>
                                        </p:tgtEl>
                                        <p:attrNameLst>
                                          <p:attrName>style.visibility</p:attrName>
                                        </p:attrNameLst>
                                      </p:cBhvr>
                                      <p:to>
                                        <p:strVal val="visible"/>
                                      </p:to>
                                    </p:set>
                                    <p:anim calcmode="lin" valueType="num">
                                      <p:cBhvr additive="base">
                                        <p:cTn id="13"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xEl>
                                              <p:pRg st="2" end="2"/>
                                            </p:txEl>
                                          </p:spTgt>
                                        </p:tgtEl>
                                        <p:attrNameLst>
                                          <p:attrName>style.visibility</p:attrName>
                                        </p:attrNameLst>
                                      </p:cBhvr>
                                      <p:to>
                                        <p:strVal val="visible"/>
                                      </p:to>
                                    </p:set>
                                    <p:anim calcmode="lin" valueType="num">
                                      <p:cBhvr additive="base">
                                        <p:cTn id="19"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3BFA9-E971-9AFC-37E6-92AFCD5EC5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0F0E3E-7592-9442-E0C5-06EB45FAA866}"/>
              </a:ext>
            </a:extLst>
          </p:cNvPr>
          <p:cNvSpPr>
            <a:spLocks noGrp="1"/>
          </p:cNvSpPr>
          <p:nvPr>
            <p:ph type="title"/>
          </p:nvPr>
        </p:nvSpPr>
        <p:spPr>
          <a:xfrm>
            <a:off x="640080" y="1371601"/>
            <a:ext cx="4297680" cy="1789608"/>
          </a:xfrm>
        </p:spPr>
        <p:txBody>
          <a:bodyPr anchor="t">
            <a:normAutofit/>
          </a:bodyPr>
          <a:lstStyle/>
          <a:p>
            <a:r>
              <a:rPr lang="en-US" kern="100" dirty="0">
                <a:latin typeface="Aptos" panose="020B0004020202020204" pitchFamily="34" charset="0"/>
                <a:ea typeface="Aptos" panose="020B0004020202020204" pitchFamily="34" charset="0"/>
                <a:cs typeface="Arial" panose="020B0604020202020204" pitchFamily="34" charset="0"/>
              </a:rPr>
              <a:t>Example</a:t>
            </a:r>
            <a:r>
              <a:rPr lang="en-US" b="1" kern="100" dirty="0">
                <a:effectLst/>
                <a:latin typeface="Aptos" panose="020B0004020202020204" pitchFamily="34" charset="0"/>
                <a:ea typeface="Aptos" panose="020B0004020202020204" pitchFamily="34" charset="0"/>
                <a:cs typeface="Arial" panose="020B0604020202020204" pitchFamily="34" charset="0"/>
              </a:rPr>
              <a:t> 3</a:t>
            </a:r>
            <a:endParaRPr lang="en-US" dirty="0"/>
          </a:p>
        </p:txBody>
      </p:sp>
      <p:sp>
        <p:nvSpPr>
          <p:cNvPr id="36" name="Content Placeholder 2">
            <a:extLst>
              <a:ext uri="{FF2B5EF4-FFF2-40B4-BE49-F238E27FC236}">
                <a16:creationId xmlns:a16="http://schemas.microsoft.com/office/drawing/2014/main" id="{0236176C-7EBB-50A4-69E9-9C72838F4320}"/>
              </a:ext>
            </a:extLst>
          </p:cNvPr>
          <p:cNvSpPr>
            <a:spLocks noGrp="1"/>
          </p:cNvSpPr>
          <p:nvPr>
            <p:ph idx="1"/>
          </p:nvPr>
        </p:nvSpPr>
        <p:spPr>
          <a:xfrm>
            <a:off x="5220929" y="322161"/>
            <a:ext cx="6524308" cy="6285116"/>
          </a:xfrm>
        </p:spPr>
        <p:txBody>
          <a:bodyPr>
            <a:noAutofit/>
          </a:bodyPr>
          <a:lstStyle/>
          <a:p>
            <a:pPr marL="0" marR="0">
              <a:lnSpc>
                <a:spcPct val="115000"/>
              </a:lnSpc>
              <a:spcAft>
                <a:spcPts val="800"/>
              </a:spcAft>
              <a:buNone/>
            </a:pPr>
            <a:r>
              <a:rPr lang="en-US" sz="1800" b="1" kern="100" dirty="0">
                <a:effectLst/>
                <a:latin typeface="Times New Roman" panose="02020603050405020304" pitchFamily="18" charset="0"/>
                <a:ea typeface="Aptos" panose="020B0004020202020204" pitchFamily="34" charset="0"/>
                <a:cs typeface="Times New Roman" panose="02020603050405020304" pitchFamily="18" charset="0"/>
              </a:rPr>
              <a:t>First sentence</a:t>
            </a: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“While there has been increasing consensus about what characterizes high quality mathematics teaching (Hiebert &amp; </a:t>
            </a:r>
            <a:r>
              <a:rPr lang="en-US" sz="1800" kern="100" dirty="0" err="1">
                <a:effectLst/>
                <a:latin typeface="Times New Roman" panose="02020603050405020304" pitchFamily="18" charset="0"/>
                <a:ea typeface="Aptos" panose="020B0004020202020204" pitchFamily="34" charset="0"/>
                <a:cs typeface="Times New Roman" panose="02020603050405020304" pitchFamily="18" charset="0"/>
              </a:rPr>
              <a:t>Grouws</a:t>
            </a: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2007), school systems all over the world still work hard to develop strategies and structures to </a:t>
            </a:r>
            <a:r>
              <a:rPr lang="en-US" sz="1800" i="1" kern="100" dirty="0">
                <a:effectLst/>
                <a:latin typeface="Times New Roman" panose="02020603050405020304" pitchFamily="18" charset="0"/>
                <a:ea typeface="Aptos" panose="020B0004020202020204" pitchFamily="34" charset="0"/>
                <a:cs typeface="Times New Roman" panose="02020603050405020304" pitchFamily="18" charset="0"/>
              </a:rPr>
              <a:t>implement </a:t>
            </a: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instructional approaches for high-quality teaching into large numbers of classrooms (Ahl et al., 2023; Coburn, 2003; Century &amp; Cassata, 2016; </a:t>
            </a:r>
            <a:r>
              <a:rPr lang="en-US" sz="1800" kern="100" dirty="0" err="1">
                <a:effectLst/>
                <a:latin typeface="Times New Roman" panose="02020603050405020304" pitchFamily="18" charset="0"/>
                <a:ea typeface="Aptos" panose="020B0004020202020204" pitchFamily="34" charset="0"/>
                <a:cs typeface="Times New Roman" panose="02020603050405020304" pitchFamily="18" charset="0"/>
              </a:rPr>
              <a:t>Maaß</a:t>
            </a: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et al., 2019; Koichu et al., 2021).” (p. 15)</a:t>
            </a:r>
          </a:p>
          <a:p>
            <a:pPr marL="0" marR="0">
              <a:lnSpc>
                <a:spcPct val="115000"/>
              </a:lnSpc>
              <a:spcAft>
                <a:spcPts val="800"/>
              </a:spcAft>
              <a:buNone/>
            </a:pPr>
            <a:r>
              <a:rPr lang="en-US" sz="1800" b="1" kern="100" dirty="0">
                <a:effectLst/>
                <a:latin typeface="Times New Roman" panose="02020603050405020304" pitchFamily="18" charset="0"/>
                <a:ea typeface="Aptos" panose="020B0004020202020204" pitchFamily="34" charset="0"/>
                <a:cs typeface="Times New Roman" panose="02020603050405020304" pitchFamily="18" charset="0"/>
              </a:rPr>
              <a:t>Second sentence</a:t>
            </a:r>
            <a:r>
              <a:rPr lang="en-US" sz="1800" kern="100" dirty="0">
                <a:effectLst/>
                <a:latin typeface="Times New Roman" panose="02020603050405020304" pitchFamily="18" charset="0"/>
                <a:ea typeface="Aptos" panose="020B0004020202020204" pitchFamily="34" charset="0"/>
                <a:cs typeface="Times New Roman" panose="02020603050405020304" pitchFamily="18" charset="0"/>
              </a:rPr>
              <a:t>: “Recent review on implementation research in mathematics education outlined that current publications have been dominated by qualitative case studies on teachers’ reform enactment or effectiveness studies, whereas “planning and design aspects of such projects were rarely reported (Ahl et al., 2023, p. 2).”</a:t>
            </a:r>
          </a:p>
          <a:p>
            <a:pPr marL="0" indent="0">
              <a:buNone/>
            </a:pPr>
            <a:r>
              <a:rPr lang="en-US" sz="1800" b="1" dirty="0">
                <a:effectLst/>
                <a:latin typeface="Times New Roman" panose="02020603050405020304" pitchFamily="18" charset="0"/>
                <a:ea typeface="Aptos" panose="020B0004020202020204" pitchFamily="34" charset="0"/>
                <a:cs typeface="Times New Roman" panose="02020603050405020304" pitchFamily="18" charset="0"/>
              </a:rPr>
              <a:t>The last sentence</a:t>
            </a:r>
            <a:r>
              <a:rPr lang="en-US" sz="1800" dirty="0">
                <a:effectLst/>
                <a:latin typeface="Times New Roman" panose="02020603050405020304" pitchFamily="18" charset="0"/>
                <a:ea typeface="Aptos" panose="020B0004020202020204" pitchFamily="34" charset="0"/>
                <a:cs typeface="Times New Roman" panose="02020603050405020304" pitchFamily="18" charset="0"/>
              </a:rPr>
              <a:t>: “Even though the 10-year project has just started, the presentation of its strategies, structures, and planned research may already be able to contribute to the discourse on implementation research, even in countries beyond Germany (Ahl et al., 2023).”</a:t>
            </a:r>
            <a:endParaRPr lang="en-US" sz="18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US" sz="1800" dirty="0">
              <a:latin typeface="Times New Roman" panose="02020603050405020304" pitchFamily="18" charset="0"/>
              <a:cs typeface="Times New Roman" panose="02020603050405020304" pitchFamily="18" charset="0"/>
            </a:endParaRPr>
          </a:p>
        </p:txBody>
      </p:sp>
      <p:pic>
        <p:nvPicPr>
          <p:cNvPr id="4" name="Picture 3" descr="A screenshot of a computer&#10;&#10;AI-generated content may be incorrect.">
            <a:extLst>
              <a:ext uri="{FF2B5EF4-FFF2-40B4-BE49-F238E27FC236}">
                <a16:creationId xmlns:a16="http://schemas.microsoft.com/office/drawing/2014/main" id="{5E7A1BC9-995B-7D1F-8D28-B0D8F58D4A4C}"/>
              </a:ext>
            </a:extLst>
          </p:cNvPr>
          <p:cNvPicPr>
            <a:picLocks noChangeAspect="1"/>
          </p:cNvPicPr>
          <p:nvPr/>
        </p:nvPicPr>
        <p:blipFill rotWithShape="1">
          <a:blip r:embed="rId2"/>
          <a:srcRect l="40224" t="12051" r="20833" b="63847"/>
          <a:stretch/>
        </p:blipFill>
        <p:spPr bwMode="auto">
          <a:xfrm>
            <a:off x="308610" y="2160857"/>
            <a:ext cx="4629150" cy="1790700"/>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9D453FCA-C38C-F9A6-63A1-18678705DE0E}"/>
              </a:ext>
            </a:extLst>
          </p:cNvPr>
          <p:cNvSpPr txBox="1"/>
          <p:nvPr/>
        </p:nvSpPr>
        <p:spPr>
          <a:xfrm>
            <a:off x="471595" y="4318782"/>
            <a:ext cx="4277774" cy="892552"/>
          </a:xfrm>
          <a:prstGeom prst="rect">
            <a:avLst/>
          </a:prstGeom>
          <a:noFill/>
        </p:spPr>
        <p:txBody>
          <a:bodyPr wrap="none" rtlCol="0">
            <a:spAutoFit/>
          </a:bodyPr>
          <a:lstStyle/>
          <a:p>
            <a:pPr marL="0" marR="0" algn="ctr">
              <a:spcAft>
                <a:spcPts val="600"/>
              </a:spcAft>
              <a:buNone/>
            </a:pPr>
            <a:r>
              <a:rPr lang="en-US" sz="1400" i="1" kern="100" dirty="0">
                <a:effectLst/>
                <a:latin typeface="Aptos" panose="020B0004020202020204" pitchFamily="34" charset="0"/>
                <a:ea typeface="Aptos" panose="020B0004020202020204" pitchFamily="34" charset="0"/>
                <a:cs typeface="Arial" panose="020B0604020202020204" pitchFamily="34" charset="0"/>
              </a:rPr>
              <a:t>Susanne Prediger and Cristoph Selter</a:t>
            </a:r>
            <a:endParaRPr lang="en-US" sz="1400" kern="100" dirty="0">
              <a:effectLst/>
              <a:latin typeface="Aptos" panose="020B0004020202020204" pitchFamily="34" charset="0"/>
              <a:ea typeface="Aptos" panose="020B0004020202020204" pitchFamily="34" charset="0"/>
              <a:cs typeface="Arial" panose="020B0604020202020204" pitchFamily="34" charset="0"/>
            </a:endParaRPr>
          </a:p>
          <a:p>
            <a:pPr marL="0" marR="0" algn="ctr">
              <a:spcAft>
                <a:spcPts val="600"/>
              </a:spcAft>
            </a:pPr>
            <a:r>
              <a:rPr lang="en-US" sz="1400" kern="100" dirty="0">
                <a:effectLst/>
                <a:latin typeface="Aptos" panose="020B0004020202020204" pitchFamily="34" charset="0"/>
                <a:ea typeface="Aptos" panose="020B0004020202020204" pitchFamily="34" charset="0"/>
                <a:cs typeface="Arial" panose="020B0604020202020204" pitchFamily="34" charset="0"/>
              </a:rPr>
              <a:t>German Center of Mathematics Teacher Education</a:t>
            </a:r>
          </a:p>
          <a:p>
            <a:endParaRPr lang="en-US" sz="1400" dirty="0"/>
          </a:p>
        </p:txBody>
      </p:sp>
    </p:spTree>
    <p:extLst>
      <p:ext uri="{BB962C8B-B14F-4D97-AF65-F5344CB8AC3E}">
        <p14:creationId xmlns:p14="http://schemas.microsoft.com/office/powerpoint/2010/main" val="2225091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xEl>
                                              <p:pRg st="1" end="1"/>
                                            </p:txEl>
                                          </p:spTgt>
                                        </p:tgtEl>
                                        <p:attrNameLst>
                                          <p:attrName>style.visibility</p:attrName>
                                        </p:attrNameLst>
                                      </p:cBhvr>
                                      <p:to>
                                        <p:strVal val="visible"/>
                                      </p:to>
                                    </p:set>
                                    <p:anim calcmode="lin" valueType="num">
                                      <p:cBhvr additive="base">
                                        <p:cTn id="13"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xEl>
                                              <p:pRg st="2" end="2"/>
                                            </p:txEl>
                                          </p:spTgt>
                                        </p:tgtEl>
                                        <p:attrNameLst>
                                          <p:attrName>style.visibility</p:attrName>
                                        </p:attrNameLst>
                                      </p:cBhvr>
                                      <p:to>
                                        <p:strVal val="visible"/>
                                      </p:to>
                                    </p:set>
                                    <p:anim calcmode="lin" valueType="num">
                                      <p:cBhvr additive="base">
                                        <p:cTn id="19"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2B7A0-A358-BDE4-8F33-F20313354F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A6C8BF-B697-ED62-F723-C15C2FC2BD70}"/>
              </a:ext>
            </a:extLst>
          </p:cNvPr>
          <p:cNvSpPr>
            <a:spLocks noGrp="1"/>
          </p:cNvSpPr>
          <p:nvPr>
            <p:ph type="title"/>
          </p:nvPr>
        </p:nvSpPr>
        <p:spPr>
          <a:xfrm>
            <a:off x="640080" y="1371601"/>
            <a:ext cx="4297680" cy="1789608"/>
          </a:xfrm>
        </p:spPr>
        <p:txBody>
          <a:bodyPr anchor="t">
            <a:normAutofit/>
          </a:bodyPr>
          <a:lstStyle/>
          <a:p>
            <a:r>
              <a:rPr lang="en-US" kern="100" dirty="0">
                <a:latin typeface="Aptos" panose="020B0004020202020204" pitchFamily="34" charset="0"/>
                <a:ea typeface="Aptos" panose="020B0004020202020204" pitchFamily="34" charset="0"/>
                <a:cs typeface="Arial" panose="020B0604020202020204" pitchFamily="34" charset="0"/>
              </a:rPr>
              <a:t>Example</a:t>
            </a:r>
            <a:r>
              <a:rPr lang="en-US" b="1" kern="100" dirty="0">
                <a:effectLst/>
                <a:latin typeface="Aptos" panose="020B0004020202020204" pitchFamily="34" charset="0"/>
                <a:ea typeface="Aptos" panose="020B0004020202020204" pitchFamily="34" charset="0"/>
                <a:cs typeface="Arial" panose="020B0604020202020204" pitchFamily="34" charset="0"/>
              </a:rPr>
              <a:t> 4</a:t>
            </a:r>
            <a:endParaRPr lang="en-US" dirty="0"/>
          </a:p>
        </p:txBody>
      </p:sp>
      <p:sp>
        <p:nvSpPr>
          <p:cNvPr id="36" name="Content Placeholder 2">
            <a:extLst>
              <a:ext uri="{FF2B5EF4-FFF2-40B4-BE49-F238E27FC236}">
                <a16:creationId xmlns:a16="http://schemas.microsoft.com/office/drawing/2014/main" id="{DD3AB8FE-8F4E-C157-BF04-07F7148742BC}"/>
              </a:ext>
            </a:extLst>
          </p:cNvPr>
          <p:cNvSpPr>
            <a:spLocks noGrp="1"/>
          </p:cNvSpPr>
          <p:nvPr>
            <p:ph idx="1"/>
          </p:nvPr>
        </p:nvSpPr>
        <p:spPr>
          <a:xfrm>
            <a:off x="5247551" y="296263"/>
            <a:ext cx="6819111" cy="6429277"/>
          </a:xfrm>
        </p:spPr>
        <p:txBody>
          <a:bodyPr>
            <a:noAutofit/>
          </a:bodyPr>
          <a:lstStyle/>
          <a:p>
            <a:pPr marL="0" marR="0">
              <a:lnSpc>
                <a:spcPct val="115000"/>
              </a:lnSpc>
              <a:spcAft>
                <a:spcPts val="800"/>
              </a:spcAft>
              <a:buNone/>
            </a:pPr>
            <a:r>
              <a:rPr lang="en-US" sz="1900" b="1" kern="100" dirty="0">
                <a:effectLst/>
                <a:latin typeface="Times New Roman" panose="02020603050405020304" pitchFamily="18" charset="0"/>
                <a:ea typeface="Aptos" panose="020B0004020202020204" pitchFamily="34" charset="0"/>
                <a:cs typeface="Times New Roman" panose="02020603050405020304" pitchFamily="18" charset="0"/>
              </a:rPr>
              <a:t>First two sentences</a:t>
            </a:r>
            <a:r>
              <a:rPr lang="en-US" sz="1900" kern="100" dirty="0">
                <a:effectLst/>
                <a:latin typeface="Times New Roman" panose="02020603050405020304" pitchFamily="18" charset="0"/>
                <a:ea typeface="Aptos" panose="020B0004020202020204" pitchFamily="34" charset="0"/>
                <a:cs typeface="Times New Roman" panose="02020603050405020304" pitchFamily="18" charset="0"/>
              </a:rPr>
              <a:t>: “Mathematical statements involving multiple quantifiers play an essential role in calculus and are important elements of mathematical thinking, not least in relation to reasoning and proof (e.g., Epp, 2009; Selden &amp; Selden, 1995). Several studies investigate students’ interpretations of quantifiers at undergraduate level (Piatek-Jimenez, 2010; Sellers, 2018).”</a:t>
            </a:r>
          </a:p>
          <a:p>
            <a:pPr marL="0" marR="0">
              <a:lnSpc>
                <a:spcPct val="115000"/>
              </a:lnSpc>
              <a:spcAft>
                <a:spcPts val="800"/>
              </a:spcAft>
              <a:buNone/>
            </a:pPr>
            <a:r>
              <a:rPr lang="en-US" sz="1900" b="1" kern="100" dirty="0">
                <a:effectLst/>
                <a:latin typeface="Times New Roman" panose="02020603050405020304" pitchFamily="18" charset="0"/>
                <a:ea typeface="Aptos" panose="020B0004020202020204" pitchFamily="34" charset="0"/>
                <a:cs typeface="Times New Roman" panose="02020603050405020304" pitchFamily="18" charset="0"/>
              </a:rPr>
              <a:t>The third sentence</a:t>
            </a:r>
            <a:r>
              <a:rPr lang="en-US" sz="1900" kern="100" dirty="0">
                <a:effectLst/>
                <a:latin typeface="Times New Roman" panose="02020603050405020304" pitchFamily="18" charset="0"/>
                <a:ea typeface="Aptos" panose="020B0004020202020204" pitchFamily="34" charset="0"/>
                <a:cs typeface="Times New Roman" panose="02020603050405020304" pitchFamily="18" charset="0"/>
              </a:rPr>
              <a:t>: “However, students already meet quantified statements in upper secondary school in relation to concepts of calculus.”</a:t>
            </a:r>
          </a:p>
          <a:p>
            <a:pPr marL="0" marR="0">
              <a:lnSpc>
                <a:spcPct val="115000"/>
              </a:lnSpc>
              <a:spcAft>
                <a:spcPts val="800"/>
              </a:spcAft>
              <a:buNone/>
            </a:pPr>
            <a:r>
              <a:rPr lang="en-US" sz="1900" b="1" kern="100" dirty="0">
                <a:latin typeface="Times New Roman" panose="02020603050405020304" pitchFamily="18" charset="0"/>
                <a:ea typeface="Aptos" panose="020B0004020202020204" pitchFamily="34" charset="0"/>
                <a:cs typeface="Times New Roman" panose="02020603050405020304" pitchFamily="18" charset="0"/>
              </a:rPr>
              <a:t>From the fourth paragraph</a:t>
            </a:r>
            <a:r>
              <a:rPr lang="en-US" sz="1900" kern="100" dirty="0">
                <a:latin typeface="Times New Roman" panose="02020603050405020304" pitchFamily="18" charset="0"/>
                <a:ea typeface="Aptos" panose="020B0004020202020204" pitchFamily="34" charset="0"/>
                <a:cs typeface="Times New Roman" panose="02020603050405020304" pitchFamily="18" charset="0"/>
              </a:rPr>
              <a:t>: “</a:t>
            </a:r>
            <a:r>
              <a:rPr lang="en-US" sz="1900" b="0" i="0" u="none" strike="noStrike" baseline="0" dirty="0">
                <a:solidFill>
                  <a:srgbClr val="000000"/>
                </a:solidFill>
                <a:latin typeface="Times New Roman" panose="02020603050405020304" pitchFamily="18" charset="0"/>
                <a:cs typeface="Times New Roman" panose="02020603050405020304" pitchFamily="18" charset="0"/>
              </a:rPr>
              <a:t>Naturally, when applying digital technologies for the work with quantifiers, these tools influence the interpretations of these quantifiers as well.”</a:t>
            </a:r>
            <a:r>
              <a:rPr lang="en-US" sz="1900" kern="100" dirty="0">
                <a:latin typeface="Times New Roman" panose="02020603050405020304" pitchFamily="18" charset="0"/>
                <a:ea typeface="Aptos" panose="020B0004020202020204" pitchFamily="34" charset="0"/>
                <a:cs typeface="Times New Roman" panose="02020603050405020304" pitchFamily="18" charset="0"/>
              </a:rPr>
              <a:t> </a:t>
            </a:r>
            <a:endParaRPr lang="en-US" sz="19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marR="0" indent="0">
              <a:lnSpc>
                <a:spcPct val="115000"/>
              </a:lnSpc>
              <a:spcAft>
                <a:spcPts val="800"/>
              </a:spcAft>
              <a:buNone/>
            </a:pPr>
            <a:r>
              <a:rPr lang="en-US" sz="1900" b="1" kern="100" dirty="0">
                <a:effectLst/>
                <a:latin typeface="Times New Roman" panose="02020603050405020304" pitchFamily="18" charset="0"/>
                <a:ea typeface="Aptos" panose="020B0004020202020204" pitchFamily="34" charset="0"/>
                <a:cs typeface="Times New Roman" panose="02020603050405020304" pitchFamily="18" charset="0"/>
              </a:rPr>
              <a:t>The last sentence</a:t>
            </a:r>
            <a:r>
              <a:rPr lang="en-US" sz="1900" kern="100" dirty="0">
                <a:effectLst/>
                <a:latin typeface="Times New Roman" panose="02020603050405020304" pitchFamily="18" charset="0"/>
                <a:ea typeface="Aptos" panose="020B0004020202020204" pitchFamily="34" charset="0"/>
                <a:cs typeface="Times New Roman" panose="02020603050405020304" pitchFamily="18" charset="0"/>
              </a:rPr>
              <a:t>: “The present study addresses the role of CAS for upper secondary students’ operationalizations of formal wording of the definition of differentiability of a function.”</a:t>
            </a:r>
          </a:p>
        </p:txBody>
      </p:sp>
      <p:pic>
        <p:nvPicPr>
          <p:cNvPr id="3" name="Picture 2" descr="A screenshot of a computer&#10;&#10;AI-generated content may be incorrect.">
            <a:extLst>
              <a:ext uri="{FF2B5EF4-FFF2-40B4-BE49-F238E27FC236}">
                <a16:creationId xmlns:a16="http://schemas.microsoft.com/office/drawing/2014/main" id="{DEA6A355-001E-8345-C827-3F563E02AE42}"/>
              </a:ext>
            </a:extLst>
          </p:cNvPr>
          <p:cNvPicPr>
            <a:picLocks noChangeAspect="1"/>
          </p:cNvPicPr>
          <p:nvPr/>
        </p:nvPicPr>
        <p:blipFill rotWithShape="1">
          <a:blip r:embed="rId2"/>
          <a:srcRect l="23082" t="35900" r="22676" b="24854"/>
          <a:stretch/>
        </p:blipFill>
        <p:spPr bwMode="auto">
          <a:xfrm>
            <a:off x="29027" y="2608897"/>
            <a:ext cx="5077545" cy="229615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61337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xEl>
                                              <p:pRg st="1" end="1"/>
                                            </p:txEl>
                                          </p:spTgt>
                                        </p:tgtEl>
                                        <p:attrNameLst>
                                          <p:attrName>style.visibility</p:attrName>
                                        </p:attrNameLst>
                                      </p:cBhvr>
                                      <p:to>
                                        <p:strVal val="visible"/>
                                      </p:to>
                                    </p:set>
                                    <p:anim calcmode="lin" valueType="num">
                                      <p:cBhvr additive="base">
                                        <p:cTn id="13"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xEl>
                                              <p:pRg st="2" end="2"/>
                                            </p:txEl>
                                          </p:spTgt>
                                        </p:tgtEl>
                                        <p:attrNameLst>
                                          <p:attrName>style.visibility</p:attrName>
                                        </p:attrNameLst>
                                      </p:cBhvr>
                                      <p:to>
                                        <p:strVal val="visible"/>
                                      </p:to>
                                    </p:set>
                                    <p:anim calcmode="lin" valueType="num">
                                      <p:cBhvr additive="base">
                                        <p:cTn id="19"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6">
                                            <p:txEl>
                                              <p:pRg st="3" end="3"/>
                                            </p:txEl>
                                          </p:spTgt>
                                        </p:tgtEl>
                                        <p:attrNameLst>
                                          <p:attrName>style.visibility</p:attrName>
                                        </p:attrNameLst>
                                      </p:cBhvr>
                                      <p:to>
                                        <p:strVal val="visible"/>
                                      </p:to>
                                    </p:set>
                                    <p:anim calcmode="lin" valueType="num">
                                      <p:cBhvr additive="base">
                                        <p:cTn id="25" dur="500" fill="hold"/>
                                        <p:tgtEl>
                                          <p:spTgt spid="3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49F18E-FBCF-9543-6EAA-5DEA037354E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F2C05A-3E6D-172C-7049-CBC7D70CD12F}"/>
              </a:ext>
            </a:extLst>
          </p:cNvPr>
          <p:cNvSpPr>
            <a:spLocks noGrp="1"/>
          </p:cNvSpPr>
          <p:nvPr>
            <p:ph type="title"/>
          </p:nvPr>
        </p:nvSpPr>
        <p:spPr>
          <a:xfrm>
            <a:off x="640080" y="1371601"/>
            <a:ext cx="4297680" cy="1789608"/>
          </a:xfrm>
        </p:spPr>
        <p:txBody>
          <a:bodyPr anchor="t">
            <a:normAutofit/>
          </a:bodyPr>
          <a:lstStyle/>
          <a:p>
            <a:r>
              <a:rPr lang="en-US" kern="100" dirty="0">
                <a:latin typeface="Aptos" panose="020B0004020202020204" pitchFamily="34" charset="0"/>
                <a:ea typeface="Aptos" panose="020B0004020202020204" pitchFamily="34" charset="0"/>
                <a:cs typeface="Arial" panose="020B0604020202020204" pitchFamily="34" charset="0"/>
              </a:rPr>
              <a:t>Example</a:t>
            </a:r>
            <a:r>
              <a:rPr lang="en-US" b="1" kern="100" dirty="0">
                <a:effectLst/>
                <a:latin typeface="Aptos" panose="020B0004020202020204" pitchFamily="34" charset="0"/>
                <a:ea typeface="Aptos" panose="020B0004020202020204" pitchFamily="34" charset="0"/>
                <a:cs typeface="Arial" panose="020B0604020202020204" pitchFamily="34" charset="0"/>
              </a:rPr>
              <a:t> 5</a:t>
            </a:r>
            <a:endParaRPr lang="en-US" dirty="0"/>
          </a:p>
        </p:txBody>
      </p:sp>
      <p:sp>
        <p:nvSpPr>
          <p:cNvPr id="36" name="Content Placeholder 2">
            <a:extLst>
              <a:ext uri="{FF2B5EF4-FFF2-40B4-BE49-F238E27FC236}">
                <a16:creationId xmlns:a16="http://schemas.microsoft.com/office/drawing/2014/main" id="{A0B47ADA-F29A-4BC8-4F84-CB37BA4D6144}"/>
              </a:ext>
            </a:extLst>
          </p:cNvPr>
          <p:cNvSpPr>
            <a:spLocks noGrp="1"/>
          </p:cNvSpPr>
          <p:nvPr>
            <p:ph idx="1"/>
          </p:nvPr>
        </p:nvSpPr>
        <p:spPr>
          <a:xfrm>
            <a:off x="5211201" y="965268"/>
            <a:ext cx="6524308" cy="5182088"/>
          </a:xfrm>
        </p:spPr>
        <p:txBody>
          <a:bodyPr>
            <a:noAutofit/>
          </a:bodyPr>
          <a:lstStyle/>
          <a:p>
            <a:pPr marL="0" marR="0">
              <a:lnSpc>
                <a:spcPct val="115000"/>
              </a:lnSpc>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The first sentence</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“This paper describes, in some detail, the problem-solving processes of seven upper-division college students working a series of problems that could be solved by the application of one or more heuristics, or general problem-solving strategies.” (p. 173)</a:t>
            </a:r>
          </a:p>
          <a:p>
            <a:pPr marL="0" marR="0">
              <a:lnSpc>
                <a:spcPct val="115000"/>
              </a:lnSpc>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The second sentence</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“The primary purposes of the experiment were [three specific purposes are listed]”</a:t>
            </a:r>
          </a:p>
          <a:p>
            <a:pPr marL="0" marR="0" indent="0">
              <a:lnSpc>
                <a:spcPct val="115000"/>
              </a:lnSpc>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From the fourth paragraph</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“Lucas (1972) studied students' use of heuristics in calculus classes. The results, although suggestive (decreased study time, more checking for heuristics groups), were difficult to interpret clearly-a problem, unfortunately, with much "real world" instruction.” </a:t>
            </a:r>
          </a:p>
        </p:txBody>
      </p:sp>
      <p:pic>
        <p:nvPicPr>
          <p:cNvPr id="5" name="Picture 4" descr="A screenshot of a computer&#10;&#10;AI-generated content may be incorrect.">
            <a:extLst>
              <a:ext uri="{FF2B5EF4-FFF2-40B4-BE49-F238E27FC236}">
                <a16:creationId xmlns:a16="http://schemas.microsoft.com/office/drawing/2014/main" id="{8643CDA7-133C-0D64-E574-B9B0C691FBD8}"/>
              </a:ext>
            </a:extLst>
          </p:cNvPr>
          <p:cNvPicPr>
            <a:picLocks noChangeAspect="1"/>
          </p:cNvPicPr>
          <p:nvPr/>
        </p:nvPicPr>
        <p:blipFill rotWithShape="1">
          <a:blip r:embed="rId2"/>
          <a:srcRect l="40159" t="33718" r="20717" b="31534"/>
          <a:stretch/>
        </p:blipFill>
        <p:spPr bwMode="auto">
          <a:xfrm>
            <a:off x="0" y="2122975"/>
            <a:ext cx="5211201" cy="2891789"/>
          </a:xfrm>
          <a:prstGeom prst="rect">
            <a:avLst/>
          </a:prstGeom>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FF36CE15-3C08-AE7F-C52F-71FD04A3BABC}"/>
              </a:ext>
            </a:extLst>
          </p:cNvPr>
          <p:cNvSpPr txBox="1"/>
          <p:nvPr/>
        </p:nvSpPr>
        <p:spPr>
          <a:xfrm>
            <a:off x="161778" y="5350639"/>
            <a:ext cx="4775982" cy="584775"/>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Source: Journal for Research in Mathematics Education, Vol 10, No.3, May 1979, pp. 173-183 </a:t>
            </a:r>
          </a:p>
        </p:txBody>
      </p:sp>
    </p:spTree>
    <p:extLst>
      <p:ext uri="{BB962C8B-B14F-4D97-AF65-F5344CB8AC3E}">
        <p14:creationId xmlns:p14="http://schemas.microsoft.com/office/powerpoint/2010/main" val="388591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
                                            <p:txEl>
                                              <p:pRg st="1" end="1"/>
                                            </p:txEl>
                                          </p:spTgt>
                                        </p:tgtEl>
                                        <p:attrNameLst>
                                          <p:attrName>style.visibility</p:attrName>
                                        </p:attrNameLst>
                                      </p:cBhvr>
                                      <p:to>
                                        <p:strVal val="visible"/>
                                      </p:to>
                                    </p:set>
                                    <p:anim calcmode="lin" valueType="num">
                                      <p:cBhvr additive="base">
                                        <p:cTn id="13" dur="500" fill="hold"/>
                                        <p:tgtEl>
                                          <p:spTgt spid="3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6">
                                            <p:txEl>
                                              <p:pRg st="2" end="2"/>
                                            </p:txEl>
                                          </p:spTgt>
                                        </p:tgtEl>
                                        <p:attrNameLst>
                                          <p:attrName>style.visibility</p:attrName>
                                        </p:attrNameLst>
                                      </p:cBhvr>
                                      <p:to>
                                        <p:strVal val="visible"/>
                                      </p:to>
                                    </p:set>
                                    <p:anim calcmode="lin" valueType="num">
                                      <p:cBhvr additive="base">
                                        <p:cTn id="19" dur="500" fill="hold"/>
                                        <p:tgtEl>
                                          <p:spTgt spid="3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653AE3C-AC4F-907C-B473-B9A30D215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98DE9C5A-E643-FAE4-8720-15F07040E479}"/>
              </a:ext>
            </a:extLst>
          </p:cNvPr>
          <p:cNvSpPr>
            <a:spLocks noGrp="1"/>
          </p:cNvSpPr>
          <p:nvPr>
            <p:ph type="title"/>
          </p:nvPr>
        </p:nvSpPr>
        <p:spPr>
          <a:xfrm>
            <a:off x="640080" y="914400"/>
            <a:ext cx="3412998" cy="1839433"/>
          </a:xfrm>
        </p:spPr>
        <p:txBody>
          <a:bodyPr>
            <a:normAutofit/>
          </a:bodyPr>
          <a:lstStyle/>
          <a:p>
            <a:r>
              <a:rPr lang="en-US" sz="3600"/>
              <a:t>Four activities for you to choose</a:t>
            </a:r>
          </a:p>
        </p:txBody>
      </p:sp>
      <p:sp>
        <p:nvSpPr>
          <p:cNvPr id="3" name="Content Placeholder 2">
            <a:extLst>
              <a:ext uri="{FF2B5EF4-FFF2-40B4-BE49-F238E27FC236}">
                <a16:creationId xmlns:a16="http://schemas.microsoft.com/office/drawing/2014/main" id="{A5D37B18-3C1F-65C5-4D82-4C7C0138C240}"/>
              </a:ext>
            </a:extLst>
          </p:cNvPr>
          <p:cNvSpPr>
            <a:spLocks noGrp="1"/>
          </p:cNvSpPr>
          <p:nvPr>
            <p:ph idx="1"/>
          </p:nvPr>
        </p:nvSpPr>
        <p:spPr>
          <a:xfrm>
            <a:off x="4632670" y="1014984"/>
            <a:ext cx="7029274" cy="5314686"/>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A1</a:t>
            </a:r>
            <a:r>
              <a:rPr lang="en-US" sz="2400" dirty="0">
                <a:latin typeface="Times New Roman" panose="02020603050405020304" pitchFamily="18" charset="0"/>
                <a:cs typeface="Times New Roman" panose="02020603050405020304" pitchFamily="18" charset="0"/>
              </a:rPr>
              <a:t>:</a:t>
            </a:r>
            <a:r>
              <a:rPr lang="en-US" sz="2000" dirty="0"/>
              <a:t> </a:t>
            </a:r>
            <a:r>
              <a:rPr lang="en-US" sz="2400" kern="100" dirty="0">
                <a:latin typeface="Times New Roman" panose="02020603050405020304" pitchFamily="18" charset="0"/>
                <a:cs typeface="Times New Roman" panose="02020603050405020304" pitchFamily="18" charset="0"/>
              </a:rPr>
              <a:t>Out of the many papers you read last year, recall ONE that you particularly liked. Why did you like it, and what did its introduction look like?</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r>
              <a:rPr lang="en-US" sz="2400" b="1" dirty="0">
                <a:latin typeface="Times New Roman" panose="02020603050405020304" pitchFamily="18" charset="0"/>
                <a:cs typeface="Times New Roman" panose="02020603050405020304" pitchFamily="18" charset="0"/>
              </a:rPr>
              <a:t>A2</a:t>
            </a:r>
            <a:r>
              <a:rPr lang="en-US" sz="2400" dirty="0">
                <a:latin typeface="Times New Roman" panose="02020603050405020304" pitchFamily="18" charset="0"/>
                <a:cs typeface="Times New Roman" panose="02020603050405020304" pitchFamily="18" charset="0"/>
              </a:rPr>
              <a:t>: </a:t>
            </a:r>
            <a:r>
              <a:rPr lang="en-US" sz="2400" kern="100" dirty="0">
                <a:effectLst/>
                <a:latin typeface="Times New Roman" panose="02020603050405020304" pitchFamily="18" charset="0"/>
                <a:ea typeface="Aptos" panose="020B0004020202020204" pitchFamily="34" charset="0"/>
                <a:cs typeface="Times New Roman" panose="02020603050405020304" pitchFamily="18" charset="0"/>
              </a:rPr>
              <a:t>Based on the five examples and your experience, try to give names to different types of introductions (e.g., “straight to the point”; “mysterious”; etc.)</a:t>
            </a:r>
          </a:p>
          <a:p>
            <a:pPr marL="0" indent="0">
              <a:buNone/>
            </a:pPr>
            <a:endParaRPr lang="en-US"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US"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r>
              <a:rPr lang="en-US" kern="100"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(PDFs of the five papers are at “Materials for Workshop 5”.)</a:t>
            </a:r>
          </a:p>
          <a:p>
            <a:pPr marL="0" indent="0">
              <a:buNone/>
            </a:pPr>
            <a:endParaRPr lang="en-US"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7706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FC163DA-1FFC-E4A1-9FDC-D3A2A0EF4A9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53AE3C-AC4F-907C-B473-B9A30D215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Title 1">
            <a:extLst>
              <a:ext uri="{FF2B5EF4-FFF2-40B4-BE49-F238E27FC236}">
                <a16:creationId xmlns:a16="http://schemas.microsoft.com/office/drawing/2014/main" id="{2763F638-1383-18E1-55A8-C24DFF5C83AD}"/>
              </a:ext>
            </a:extLst>
          </p:cNvPr>
          <p:cNvSpPr>
            <a:spLocks noGrp="1"/>
          </p:cNvSpPr>
          <p:nvPr>
            <p:ph type="title"/>
          </p:nvPr>
        </p:nvSpPr>
        <p:spPr>
          <a:xfrm>
            <a:off x="640080" y="914400"/>
            <a:ext cx="3412998" cy="1839433"/>
          </a:xfrm>
        </p:spPr>
        <p:txBody>
          <a:bodyPr>
            <a:normAutofit/>
          </a:bodyPr>
          <a:lstStyle/>
          <a:p>
            <a:r>
              <a:rPr lang="en-US" sz="3600"/>
              <a:t>Four activities for you to choose (cont.)</a:t>
            </a:r>
          </a:p>
        </p:txBody>
      </p:sp>
      <p:sp>
        <p:nvSpPr>
          <p:cNvPr id="3" name="Content Placeholder 2">
            <a:extLst>
              <a:ext uri="{FF2B5EF4-FFF2-40B4-BE49-F238E27FC236}">
                <a16:creationId xmlns:a16="http://schemas.microsoft.com/office/drawing/2014/main" id="{D190C2B1-7E67-4BFD-84B4-8E85985DD4CE}"/>
              </a:ext>
            </a:extLst>
          </p:cNvPr>
          <p:cNvSpPr>
            <a:spLocks noGrp="1"/>
          </p:cNvSpPr>
          <p:nvPr>
            <p:ph idx="1"/>
          </p:nvPr>
        </p:nvSpPr>
        <p:spPr>
          <a:xfrm>
            <a:off x="4375447" y="1014984"/>
            <a:ext cx="7571573" cy="5314686"/>
          </a:xfrm>
        </p:spPr>
        <p:txBody>
          <a:bodyPr>
            <a:noAutofit/>
          </a:bodyPr>
          <a:lstStyle/>
          <a:p>
            <a:pPr marL="0" marR="0">
              <a:lnSpc>
                <a:spcPct val="110000"/>
              </a:lnSpc>
              <a:spcAft>
                <a:spcPts val="800"/>
              </a:spcAft>
              <a:buNone/>
            </a:pPr>
            <a:r>
              <a:rPr lang="en-US" b="1" kern="100" dirty="0">
                <a:latin typeface="Times New Roman" panose="02020603050405020304" pitchFamily="18" charset="0"/>
                <a:ea typeface="Aptos" panose="020B0004020202020204" pitchFamily="34" charset="0"/>
                <a:cs typeface="Times New Roman" panose="02020603050405020304" pitchFamily="18" charset="0"/>
              </a:rPr>
              <a:t>A</a:t>
            </a: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3</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Sometimes (e.g., examples 1, 3, 4), introductions have the following structure: </a:t>
            </a:r>
          </a:p>
          <a:p>
            <a:pPr marL="342900" marR="0" lvl="0" indent="-342900">
              <a:lnSpc>
                <a:spcPct val="110000"/>
              </a:lnSpc>
              <a:buFont typeface="+mj-lt"/>
              <a:buAutoNum type="arabicPeriod"/>
            </a:pPr>
            <a:r>
              <a:rPr lang="en-US" b="1" kern="100"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Consensus-statement</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A statement that it is difficult to argue against.</a:t>
            </a:r>
          </a:p>
          <a:p>
            <a:pPr marL="342900" marR="0" lvl="0" indent="-342900">
              <a:lnSpc>
                <a:spcPct val="110000"/>
              </a:lnSpc>
              <a:buFont typeface="+mj-lt"/>
              <a:buAutoNum type="arabicPeriod"/>
            </a:pPr>
            <a:r>
              <a:rPr lang="en-US" b="1" kern="100"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However-statement</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claim(s) of what is missing in our knowledge and why it is important to know.</a:t>
            </a:r>
          </a:p>
          <a:p>
            <a:pPr marL="342900" marR="0" lvl="0" indent="-342900">
              <a:lnSpc>
                <a:spcPct val="110000"/>
              </a:lnSpc>
              <a:spcAft>
                <a:spcPts val="800"/>
              </a:spcAft>
              <a:buFont typeface="+mj-lt"/>
              <a:buAutoNum type="arabicPeriod"/>
            </a:pPr>
            <a:r>
              <a:rPr lang="en-US" b="1" kern="100"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Achievement statement</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statement of what will be achieved in the paper (e.g., RQs to be addressed; central argument to be supported; hypothesis to be tested; outline of the article). </a:t>
            </a:r>
          </a:p>
          <a:p>
            <a:pPr marL="0" marR="0" indent="0">
              <a:lnSpc>
                <a:spcPct val="110000"/>
              </a:lnSpc>
              <a:spcAft>
                <a:spcPts val="800"/>
              </a:spcAft>
              <a:buNone/>
            </a:pPr>
            <a:r>
              <a:rPr lang="en-US" kern="100" dirty="0">
                <a:effectLst/>
                <a:latin typeface="Times New Roman" panose="02020603050405020304" pitchFamily="18" charset="0"/>
                <a:ea typeface="Aptos" panose="020B0004020202020204" pitchFamily="34" charset="0"/>
                <a:cs typeface="Times New Roman" panose="02020603050405020304" pitchFamily="18" charset="0"/>
              </a:rPr>
              <a:t>What is specific for 1-3 in the field of implication and replication research in mathematics education? (e.g., </a:t>
            </a:r>
            <a:r>
              <a:rPr lang="en-US" kern="100" dirty="0">
                <a:latin typeface="Times New Roman" panose="02020603050405020304" pitchFamily="18" charset="0"/>
                <a:ea typeface="Aptos" panose="020B0004020202020204" pitchFamily="34" charset="0"/>
                <a:cs typeface="Times New Roman" panose="02020603050405020304" pitchFamily="18" charset="0"/>
              </a:rPr>
              <a:t>cf. </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Ex. 1 and 3 vs. 2, 4 and 5)</a:t>
            </a:r>
          </a:p>
          <a:p>
            <a:pPr marL="0" marR="0" indent="0">
              <a:lnSpc>
                <a:spcPct val="110000"/>
              </a:lnSpc>
              <a:spcAft>
                <a:spcPts val="800"/>
              </a:spcAft>
              <a:buNone/>
            </a:pPr>
            <a:r>
              <a:rPr lang="en-US" b="1" kern="100" dirty="0">
                <a:effectLst/>
                <a:latin typeface="Times New Roman" panose="02020603050405020304" pitchFamily="18" charset="0"/>
                <a:ea typeface="Aptos" panose="020B0004020202020204" pitchFamily="34" charset="0"/>
                <a:cs typeface="Times New Roman" panose="02020603050405020304" pitchFamily="18" charset="0"/>
              </a:rPr>
              <a:t>A4</a:t>
            </a:r>
            <a:r>
              <a:rPr lang="en-US"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n-US" dirty="0">
                <a:effectLst/>
                <a:latin typeface="Times New Roman" panose="02020603050405020304" pitchFamily="18" charset="0"/>
                <a:ea typeface="Aptos" panose="020B0004020202020204" pitchFamily="34" charset="0"/>
                <a:cs typeface="Times New Roman" panose="02020603050405020304" pitchFamily="18" charset="0"/>
              </a:rPr>
              <a:t>In your own writing project, what are YOUR </a:t>
            </a:r>
            <a:r>
              <a:rPr lang="en-US"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consensus statement</a:t>
            </a:r>
            <a:r>
              <a:rPr lang="en-US" dirty="0">
                <a:effectLst/>
                <a:latin typeface="Times New Roman" panose="02020603050405020304" pitchFamily="18" charset="0"/>
                <a:ea typeface="Aptos" panose="020B0004020202020204" pitchFamily="34" charset="0"/>
                <a:cs typeface="Times New Roman" panose="02020603050405020304" pitchFamily="18" charset="0"/>
              </a:rPr>
              <a:t>, </a:t>
            </a:r>
            <a:r>
              <a:rPr lang="en-US"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however-statement</a:t>
            </a:r>
            <a:r>
              <a:rPr lang="en-US" dirty="0">
                <a:effectLst/>
                <a:latin typeface="Times New Roman" panose="02020603050405020304" pitchFamily="18" charset="0"/>
                <a:ea typeface="Aptos" panose="020B0004020202020204" pitchFamily="34" charset="0"/>
                <a:cs typeface="Times New Roman" panose="02020603050405020304" pitchFamily="18" charset="0"/>
              </a:rPr>
              <a:t> and </a:t>
            </a:r>
            <a:r>
              <a:rPr lang="en-US" dirty="0">
                <a:solidFill>
                  <a:srgbClr val="0070C0"/>
                </a:solidFill>
                <a:effectLst/>
                <a:latin typeface="Times New Roman" panose="02020603050405020304" pitchFamily="18" charset="0"/>
                <a:ea typeface="Aptos" panose="020B0004020202020204" pitchFamily="34" charset="0"/>
                <a:cs typeface="Times New Roman" panose="02020603050405020304" pitchFamily="18" charset="0"/>
              </a:rPr>
              <a:t>achievement-statement</a:t>
            </a:r>
            <a:r>
              <a:rPr lang="en-US" dirty="0">
                <a:effectLst/>
                <a:latin typeface="Times New Roman" panose="02020603050405020304" pitchFamily="18" charset="0"/>
                <a:ea typeface="Aptos" panose="020B0004020202020204" pitchFamily="34" charset="0"/>
                <a:cs typeface="Times New Roman" panose="02020603050405020304" pitchFamily="18" charset="0"/>
              </a:rPr>
              <a:t>?</a:t>
            </a:r>
            <a:endParaRPr lang="en-US"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lnSpc>
                <a:spcPct val="110000"/>
              </a:lnSpc>
              <a:buNone/>
            </a:pPr>
            <a:endParaRPr lang="en-US"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lnSpc>
                <a:spcPct val="110000"/>
              </a:lnSpc>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622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docProps/app.xml><?xml version="1.0" encoding="utf-8"?>
<Properties xmlns="http://schemas.openxmlformats.org/officeDocument/2006/extended-properties" xmlns:vt="http://schemas.openxmlformats.org/officeDocument/2006/docPropsVTypes">
  <TotalTime>259</TotalTime>
  <Words>1065</Words>
  <Application>Microsoft Office PowerPoint</Application>
  <PresentationFormat>Widescreen</PresentationFormat>
  <Paragraphs>48</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Aptos</vt:lpstr>
      <vt:lpstr>Arial</vt:lpstr>
      <vt:lpstr>Bierstadt</vt:lpstr>
      <vt:lpstr>Grandview Display</vt:lpstr>
      <vt:lpstr>Times New Roman</vt:lpstr>
      <vt:lpstr>DashVTI</vt:lpstr>
      <vt:lpstr>Workshop 5: Introductions</vt:lpstr>
      <vt:lpstr>The Introduction Game</vt:lpstr>
      <vt:lpstr>Example 1</vt:lpstr>
      <vt:lpstr>Example 2</vt:lpstr>
      <vt:lpstr>Example 3</vt:lpstr>
      <vt:lpstr>Example 4</vt:lpstr>
      <vt:lpstr>Example 5</vt:lpstr>
      <vt:lpstr>Four activities for you to choose</vt:lpstr>
      <vt:lpstr>Four activities for you to choose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Boris Koichu</dc:creator>
  <cp:lastModifiedBy>Boris Koichu</cp:lastModifiedBy>
  <cp:revision>2</cp:revision>
  <dcterms:created xsi:type="dcterms:W3CDTF">2025-11-07T00:35:52Z</dcterms:created>
  <dcterms:modified xsi:type="dcterms:W3CDTF">2025-11-07T04:54:59Z</dcterms:modified>
</cp:coreProperties>
</file>